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91.xml" ContentType="application/vnd.openxmlformats-officedocument.presentationml.notesSlide+xml"/>
  <Override PartName="/ppt/notesSlides/notesSlide141.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95.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93.xml" ContentType="application/vnd.openxmlformats-officedocument.presentationml.notesSlide+xml"/>
  <Override PartName="/ppt/notesSlides/notesSlide143.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112.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57.xml" ContentType="application/vnd.openxmlformats-officedocument.presentationml.notesSlide+xml"/>
  <Override PartName="/ppt/notesSlides/notesSlide80.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104.xml" ContentType="application/vnd.openxmlformats-officedocument.presentationml.notesSlide+xml"/>
  <Override PartName="/ppt/notesSlides/notesSlide108.xml" ContentType="application/vnd.openxmlformats-officedocument.presentationml.notesSlide+xml"/>
  <Override PartName="/ppt/notesSlides/notesSlide150.xml" ContentType="application/vnd.openxmlformats-officedocument.presentationml.notesSlide+xml"/>
  <Override PartName="/ppt/notesSlides/notesSlide117.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60.xml" ContentType="application/vnd.openxmlformats-officedocument.presentationml.notesSlide+xml"/>
  <Override PartName="/ppt/notesSlides/notesSlide120.xml" ContentType="application/vnd.openxmlformats-officedocument.presentationml.notesSlide+xml"/>
  <Override PartName="/ppt/notesSlides/notesSlide157.xml" ContentType="application/vnd.openxmlformats-officedocument.presentationml.notesSlide+xml"/>
  <Override PartName="/ppt/notesSlides/notesSlide126.xml" ContentType="application/vnd.openxmlformats-officedocument.presentationml.notesSlide+xml"/>
  <Override PartName="/ppt/notesSlides/notesSlide21.xml" ContentType="application/vnd.openxmlformats-officedocument.presentationml.notesSlide+xml"/>
  <Override PartName="/ppt/notesSlides/notesSlide127.xml" ContentType="application/vnd.openxmlformats-officedocument.presentationml.notesSlide+xml"/>
  <Override PartName="/ppt/notesSlides/notesSlide22.xml" ContentType="application/vnd.openxmlformats-officedocument.presentationml.notesSlide+xml"/>
  <Override PartName="/ppt/notesSlides/notesSlide128.xml" ContentType="application/vnd.openxmlformats-officedocument.presentationml.notesSlide+xml"/>
  <Override PartName="/ppt/notesSlides/notesSlide135.xml" ContentType="application/vnd.openxmlformats-officedocument.presentationml.notesSlide+xml"/>
  <Override PartName="/ppt/notesSlides/notesSlide3.xml" ContentType="application/vnd.openxmlformats-officedocument.presentationml.notesSlide+xml"/>
  <Override PartName="/ppt/notesSlides/notesSlide159.xml" ContentType="application/vnd.openxmlformats-officedocument.presentationml.notesSlide+xml"/>
  <Override PartName="/ppt/notesSlides/notesSlide122.xml" ContentType="application/vnd.openxmlformats-officedocument.presentationml.notesSlide+xml"/>
  <Override PartName="/ppt/notesSlides/notesSlide147.xml" ContentType="application/vnd.openxmlformats-officedocument.presentationml.notesSlide+xml"/>
  <Override PartName="/ppt/notesSlides/notesSlide153.xml" ContentType="application/vnd.openxmlformats-officedocument.presentationml.notesSlide+xml"/>
  <Override PartName="/ppt/notesSlides/_rels/notesSlide81.xml.rels" ContentType="application/vnd.openxmlformats-package.relationships+xml"/>
  <Override PartName="/ppt/notesSlides/_rels/notesSlide143.xml.rels" ContentType="application/vnd.openxmlformats-package.relationships+xml"/>
  <Override PartName="/ppt/notesSlides/_rels/notesSlide5.xml.rels" ContentType="application/vnd.openxmlformats-package.relationships+xml"/>
  <Override PartName="/ppt/notesSlides/_rels/notesSlide2.xml.rels" ContentType="application/vnd.openxmlformats-package.relationships+xml"/>
  <Override PartName="/ppt/notesSlides/_rels/notesSlide59.xml.rels" ContentType="application/vnd.openxmlformats-package.relationships+xml"/>
  <Override PartName="/ppt/notesSlides/_rels/notesSlide147.xml.rels" ContentType="application/vnd.openxmlformats-package.relationships+xml"/>
  <Override PartName="/ppt/notesSlides/_rels/notesSlide10.xml.rels" ContentType="application/vnd.openxmlformats-package.relationships+xml"/>
  <Override PartName="/ppt/notesSlides/_rels/notesSlide82.xml.rels" ContentType="application/vnd.openxmlformats-package.relationships+xml"/>
  <Override PartName="/ppt/notesSlides/_rels/notesSlide144.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30.xml.rels" ContentType="application/vnd.openxmlformats-package.relationships+xml"/>
  <Override PartName="/ppt/notesSlides/_rels/notesSlide79.xml.rels" ContentType="application/vnd.openxmlformats-package.relationships+xml"/>
  <Override PartName="/ppt/notesSlides/_rels/notesSlide3.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102.xml.rels" ContentType="application/vnd.openxmlformats-package.relationships+xml"/>
  <Override PartName="/ppt/notesSlides/_rels/notesSlide93.xml.rels" ContentType="application/vnd.openxmlformats-package.relationships+xml"/>
  <Override PartName="/ppt/notesSlides/_rels/notesSlide22.xml.rels" ContentType="application/vnd.openxmlformats-package.relationships+xml"/>
  <Override PartName="/ppt/notesSlides/_rels/notesSlide159.xml.rels" ContentType="application/vnd.openxmlformats-package.relationships+xml"/>
  <Override PartName="/ppt/notesSlides/_rels/notesSlide110.xml.rels" ContentType="application/vnd.openxmlformats-package.relationships+xml"/>
  <Override PartName="/ppt/notesSlides/_rels/notesSlide31.xml.rels" ContentType="application/vnd.openxmlformats-package.relationships+xml"/>
  <Override PartName="/ppt/notesSlides/_rels/notesSlide33.xml.rels" ContentType="application/vnd.openxmlformats-package.relationships+xml"/>
  <Override PartName="/ppt/notesSlides/_rels/notesSlide83.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84.xml.rels" ContentType="application/vnd.openxmlformats-package.relationships+xml"/>
  <Override PartName="/ppt/notesSlides/_rels/notesSlide8.xml.rels" ContentType="application/vnd.openxmlformats-package.relationships+xml"/>
  <Override PartName="/ppt/notesSlides/_rels/notesSlide113.xml.rels" ContentType="application/vnd.openxmlformats-package.relationships+xml"/>
  <Override PartName="/ppt/notesSlides/_rels/notesSlide51.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142.xml.rels" ContentType="application/vnd.openxmlformats-package.relationships+xml"/>
  <Override PartName="/ppt/notesSlides/_rels/notesSlide80.xml.rels" ContentType="application/vnd.openxmlformats-package.relationships+xml"/>
  <Override PartName="/ppt/notesSlides/_rels/notesSlide108.xml.rels" ContentType="application/vnd.openxmlformats-package.relationships+xml"/>
  <Override PartName="/ppt/notesSlides/_rels/notesSlide17.xml.rels" ContentType="application/vnd.openxmlformats-package.relationships+xml"/>
  <Override PartName="/ppt/notesSlides/_rels/notesSlide105.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112.xml.rels" ContentType="application/vnd.openxmlformats-package.relationships+xml"/>
  <Override PartName="/ppt/notesSlides/_rels/notesSlide50.xml.rels" ContentType="application/vnd.openxmlformats-package.relationships+xml"/>
  <Override PartName="/ppt/notesSlides/_rels/notesSlide101.xml.rels" ContentType="application/vnd.openxmlformats-package.relationships+xml"/>
  <Override PartName="/ppt/notesSlides/_rels/notesSlide109.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107.xml.rels" ContentType="application/vnd.openxmlformats-package.relationships+xml"/>
  <Override PartName="/ppt/notesSlides/_rels/notesSlide114.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62.xml.rels" ContentType="application/vnd.openxmlformats-package.relationships+xml"/>
  <Override PartName="/ppt/notesSlides/_rels/notesSlide137.xml.rels" ContentType="application/vnd.openxmlformats-package.relationships+xml"/>
  <Override PartName="/ppt/notesSlides/_rels/notesSlide153.xml.rels" ContentType="application/vnd.openxmlformats-package.relationships+xml"/>
  <Override PartName="/ppt/notesSlides/_rels/notesSlide146.xml.rels" ContentType="application/vnd.openxmlformats-package.relationships+xml"/>
  <Override PartName="/ppt/notesSlides/_rels/notesSlide127.xml.rels" ContentType="application/vnd.openxmlformats-package.relationships+xml"/>
  <Override PartName="/ppt/notesSlides/_rels/notesSlide131.xml.rels" ContentType="application/vnd.openxmlformats-package.relationships+xml"/>
  <Override PartName="/ppt/notesSlides/_rels/notesSlide111.xml.rels" ContentType="application/vnd.openxmlformats-package.relationships+xml"/>
  <Override PartName="/ppt/notesSlides/_rels/notesSlide126.xml.rels" ContentType="application/vnd.openxmlformats-package.relationships+xml"/>
  <Override PartName="/ppt/notesSlides/_rels/notesSlide120.xml.rels" ContentType="application/vnd.openxmlformats-package.relationships+xml"/>
  <Override PartName="/ppt/notesSlides/_rels/notesSlide135.xml.rels" ContentType="application/vnd.openxmlformats-package.relationships+xml"/>
  <Override PartName="/ppt/notesSlides/_rels/notesSlide54.xml.rels" ContentType="application/vnd.openxmlformats-package.relationships+xml"/>
  <Override PartName="/ppt/notesSlides/_rels/notesSlide14.xml.rels" ContentType="application/vnd.openxmlformats-package.relationships+xml"/>
  <Override PartName="/ppt/notesSlides/_rels/notesSlide53.xml.rels" ContentType="application/vnd.openxmlformats-package.relationships+xml"/>
  <Override PartName="/ppt/notesSlides/_rels/notesSlide141.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44.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16.xml.rels" ContentType="application/vnd.openxmlformats-package.relationships+xml"/>
  <Override PartName="/ppt/notesSlides/_rels/notesSlide104.xml.rels" ContentType="application/vnd.openxmlformats-package.relationships+xml"/>
  <Override PartName="/ppt/notesSlides/_rels/notesSlide38.xml.rels" ContentType="application/vnd.openxmlformats-package.relationships+xml"/>
  <Override PartName="/ppt/notesSlides/_rels/notesSlide13.xml.rels" ContentType="application/vnd.openxmlformats-package.relationships+xml"/>
  <Override PartName="/ppt/notesSlides/_rels/notesSlide118.xml.rels" ContentType="application/vnd.openxmlformats-package.relationships+xml"/>
  <Override PartName="/ppt/notesSlides/_rels/notesSlide56.xml.rels" ContentType="application/vnd.openxmlformats-package.relationships+xml"/>
  <Override PartName="/ppt/notesSlides/_rels/notesSlide128.xml.rels" ContentType="application/vnd.openxmlformats-package.relationships+xml"/>
  <Override PartName="/ppt/notesSlides/_rels/notesSlide119.xml.rels" ContentType="application/vnd.openxmlformats-package.relationships+xml"/>
  <Override PartName="/ppt/notesSlides/_rels/notesSlide57.xml.rels" ContentType="application/vnd.openxmlformats-package.relationships+xml"/>
  <Override PartName="/ppt/notesSlides/_rels/notesSlide150.xml.rels" ContentType="application/vnd.openxmlformats-package.relationships+xml"/>
  <Override PartName="/ppt/notesSlides/_rels/notesSlide100.xml.rels" ContentType="application/vnd.openxmlformats-package.relationships+xml"/>
  <Override PartName="/ppt/notesSlides/_rels/notesSlide149.xml.rels" ContentType="application/vnd.openxmlformats-package.relationships+xml"/>
  <Override PartName="/ppt/notesSlides/_rels/notesSlide91.xml.rels" ContentType="application/vnd.openxmlformats-package.relationships+xml"/>
  <Override PartName="/ppt/notesSlides/_rels/notesSlide87.xml.rels" ContentType="application/vnd.openxmlformats-package.relationships+xml"/>
  <Override PartName="/ppt/notesSlides/_rels/notesSlide9.xml.rels" ContentType="application/vnd.openxmlformats-package.relationships+xml"/>
  <Override PartName="/ppt/notesSlides/_rels/notesSlide140.xml.rels" ContentType="application/vnd.openxmlformats-package.relationships+xml"/>
  <Override PartName="/ppt/notesSlides/_rels/notesSlide55.xml.rels" ContentType="application/vnd.openxmlformats-package.relationships+xml"/>
  <Override PartName="/ppt/notesSlides/_rels/notesSlide117.xml.rels" ContentType="application/vnd.openxmlformats-package.relationships+xml"/>
  <Override PartName="/ppt/notesSlides/_rels/notesSlide148.xml.rels" ContentType="application/vnd.openxmlformats-package.relationships+xml"/>
  <Override PartName="/ppt/notesSlides/_rels/notesSlide136.xml.rels" ContentType="application/vnd.openxmlformats-package.relationships+xml"/>
  <Override PartName="/ppt/notesSlides/_rels/notesSlide151.xml.rels" ContentType="application/vnd.openxmlformats-package.relationships+xml"/>
  <Override PartName="/ppt/notesSlides/_rels/notesSlide160.xml.rels" ContentType="application/vnd.openxmlformats-package.relationships+xml"/>
  <Override PartName="/ppt/notesSlides/_rels/notesSlide157.xml.rels" ContentType="application/vnd.openxmlformats-package.relationships+xml"/>
  <Override PartName="/ppt/notesSlides/_rels/notesSlide95.xml.rels" ContentType="application/vnd.openxmlformats-package.relationships+xml"/>
  <Override PartName="/ppt/notesSlides/notesSlide114.xml" ContentType="application/vnd.openxmlformats-officedocument.presentationml.notesSlide+xml"/>
  <Override PartName="/ppt/notesSlides/notesSlide151.xml" ContentType="application/vnd.openxmlformats-officedocument.presentationml.notesSlide+xml"/>
  <Override PartName="/ppt/notesSlides/notesSlide109.xml" ContentType="application/vnd.openxmlformats-officedocument.presentationml.notesSlide+xml"/>
  <Override PartName="/ppt/notesSlides/notesSlide113.xml" ContentType="application/vnd.openxmlformats-officedocument.presentationml.notesSlide+xml"/>
  <Override PartName="/ppt/notesSlides/notesSlide148.xml" ContentType="application/vnd.openxmlformats-officedocument.presentationml.notesSlide+xml"/>
  <Override PartName="/ppt/notesSlides/notesSlide136.xml" ContentType="application/vnd.openxmlformats-officedocument.presentationml.notesSlide+xml"/>
  <Override PartName="/ppt/notesSlides/notesSlide31.xml" ContentType="application/vnd.openxmlformats-officedocument.presentationml.notesSlide+xml"/>
  <Override PartName="/ppt/notesSlides/notesSlide146.xml" ContentType="application/vnd.openxmlformats-officedocument.presentationml.notesSlide+xml"/>
  <Override PartName="/ppt/notesSlides/notesSlide107.xml" ContentType="application/vnd.openxmlformats-officedocument.presentationml.notesSlide+xml"/>
  <Override PartName="/ppt/notesSlides/notesSlide144.xml" ContentType="application/vnd.openxmlformats-officedocument.presentationml.notesSlide+xml"/>
  <Override PartName="/ppt/notesSlides/notesSlide105.xml" ContentType="application/vnd.openxmlformats-officedocument.presentationml.notesSlide+xml"/>
  <Override PartName="/ppt/notesSlides/notesSlide142.xml" ContentType="application/vnd.openxmlformats-officedocument.presentationml.notesSlide+xml"/>
  <Override PartName="/ppt/notesSlides/notesSlide140.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84.xml" ContentType="application/vnd.openxmlformats-officedocument.presentationml.notesSlide+xml"/>
  <Override PartName="/ppt/notesSlides/notesSlide134.xml" ContentType="application/vnd.openxmlformats-officedocument.presentationml.notesSlide+xml"/>
  <Override PartName="/ppt/notesSlides/notesSlide2.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33.xml" ContentType="application/vnd.openxmlformats-officedocument.presentationml.notesSlide+xml"/>
  <Override PartName="/ppt/notesSlides/notesSlide59.xml" ContentType="application/vnd.openxmlformats-officedocument.presentationml.notesSlide+xml"/>
  <Override PartName="/ppt/notesSlides/notesSlide82.xml" ContentType="application/vnd.openxmlformats-officedocument.presentationml.notesSlide+xml"/>
  <Override PartName="/ppt/notesSlides/notesSlide102.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149.xml" ContentType="application/vnd.openxmlformats-officedocument.presentationml.notesSlide+xml"/>
  <Override PartName="/ppt/notesSlides/notesSlide101.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5.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31.xml" ContentType="application/vnd.openxmlformats-officedocument.presentationml.notesSlide+xml"/>
  <Override PartName="/ppt/notesSlides/notesSlide100.xml" ContentType="application/vnd.openxmlformats-officedocument.presentationml.notesSlide+xml"/>
  <Override PartName="/ppt/notesSlides/notesSlide27.xml" ContentType="application/vnd.openxmlformats-officedocument.presentationml.notesSlide+xml"/>
  <Override PartName="/ppt/_rels/presentation.xml.rels" ContentType="application/vnd.openxmlformats-package.relationships+xml"/>
  <Override PartName="/ppt/media/image127.png" ContentType="image/png"/>
  <Override PartName="/ppt/media/image30.jpeg" ContentType="image/jpeg"/>
  <Override PartName="/ppt/media/image195.png" ContentType="image/png"/>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15.png" ContentType="image/png"/>
  <Override PartName="/ppt/media/image183.png" ContentType="image/png"/>
  <Override PartName="/ppt/media/image114.png" ContentType="image/png"/>
  <Override PartName="/ppt/media/image182.png" ContentType="image/png"/>
  <Override PartName="/ppt/media/image113.png" ContentType="image/png"/>
  <Override PartName="/ppt/media/image181.png" ContentType="image/png"/>
  <Override PartName="/ppt/media/image111.png" ContentType="image/png"/>
  <Override PartName="/ppt/media/image106.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79.png" ContentType="image/png"/>
  <Override PartName="/ppt/media/image78.png" ContentType="image/png"/>
  <Override PartName="/ppt/media/image77.png" ContentType="image/png"/>
  <Override PartName="/ppt/media/image121.jpeg" ContentType="image/jpe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154.jpeg" ContentType="image/jpe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153.jpeg" ContentType="image/jpeg"/>
  <Override PartName="/ppt/media/image60.png" ContentType="image/png"/>
  <Override PartName="/ppt/media/image17.jpeg" ContentType="image/jpe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110.png" ContentType="image/png"/>
  <Override PartName="/ppt/media/image59.png" ContentType="image/png"/>
  <Override PartName="/ppt/media/image50.png" ContentType="image/png"/>
  <Override PartName="/ppt/media/image147.png" ContentType="image/png"/>
  <Override PartName="/ppt/media/image53.png" ContentType="image/png"/>
  <Override PartName="/ppt/media/image54.png" ContentType="image/png"/>
  <Override PartName="/ppt/media/image128.png" ContentType="image/png"/>
  <Override PartName="/ppt/media/image196.png" ContentType="image/png"/>
  <Override PartName="/ppt/media/image32.png" ContentType="image/png"/>
  <Override PartName="/ppt/media/image44.png" ContentType="image/png"/>
  <Override PartName="/ppt/media/image200.png" ContentType="image/png"/>
  <Override PartName="/ppt/media/image130.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40.png" ContentType="image/png"/>
  <Override PartName="/ppt/media/image139.png" ContentType="image/png"/>
  <Override PartName="/ppt/media/image42.png" ContentType="image/png"/>
  <Override PartName="/ppt/media/image52.png" ContentType="image/png"/>
  <Override PartName="/ppt/media/image149.png" ContentType="image/png"/>
  <Override PartName="/ppt/media/image141.jpeg" ContentType="image/jpeg"/>
  <Override PartName="/ppt/media/image148.png" ContentType="image/png"/>
  <Override PartName="/ppt/media/image184.jpeg" ContentType="image/jpeg"/>
  <Override PartName="/ppt/media/image144.png" ContentType="image/png"/>
  <Override PartName="/ppt/media/image46.png" ContentType="image/png"/>
  <Override PartName="/ppt/media/image132.png" ContentType="image/png"/>
  <Override PartName="/ppt/media/image169.png" ContentType="image/png"/>
  <Override PartName="/ppt/media/image176.gif" ContentType="image/gif"/>
  <Override PartName="/ppt/media/image179.png" ContentType="image/png"/>
  <Override PartName="/ppt/media/image56.png" ContentType="image/png"/>
  <Override PartName="/ppt/media/image142.png" ContentType="image/png"/>
  <Override PartName="/ppt/media/image55.png" ContentType="image/png"/>
  <Override PartName="/ppt/media/image178.png" ContentType="image/png"/>
  <Override PartName="/ppt/media/image189.png" ContentType="image/png"/>
  <Override PartName="/ppt/media/image51.png" ContentType="image/png"/>
  <Override PartName="/ppt/media/image152.jpeg" ContentType="image/jpeg"/>
  <Override PartName="/ppt/media/image92.png" ContentType="image/png"/>
  <Override PartName="/ppt/media/image24.png" ContentType="image/png"/>
  <Override PartName="/ppt/media/image118.png" ContentType="image/png"/>
  <Override PartName="/ppt/media/image186.png" ContentType="image/png"/>
  <Override PartName="/ppt/media/image163.png" ContentType="image/png"/>
  <Override PartName="/ppt/media/image199.png" ContentType="image/png"/>
  <Override PartName="/ppt/media/image37.png" ContentType="image/png"/>
  <Override PartName="/ppt/media/image41.png" ContentType="image/png"/>
  <Override PartName="/ppt/media/image171.gif" ContentType="image/gif"/>
  <Override PartName="/ppt/media/image164.png" ContentType="image/png"/>
  <Override PartName="/ppt/media/image201.png" ContentType="image/png"/>
  <Override PartName="/ppt/media/image45.png" ContentType="image/png"/>
  <Override PartName="/ppt/media/image43.png" ContentType="image/png"/>
  <Override PartName="/ppt/media/image166.png" ContentType="image/png"/>
  <Override PartName="/ppt/media/image168.png" ContentType="image/png"/>
  <Override PartName="/ppt/media/image162.jpeg" ContentType="image/jpeg"/>
  <Override PartName="/ppt/media/image116.png" ContentType="image/png"/>
  <Override PartName="/ppt/media/image131.png" ContentType="image/png"/>
  <Override PartName="/ppt/media/image140.jpeg" ContentType="image/jpeg"/>
  <Override PartName="/ppt/media/image160.png" ContentType="image/png"/>
  <Override PartName="/ppt/media/image165.png" ContentType="image/png"/>
  <Override PartName="/ppt/media/image129.png" ContentType="image/png"/>
  <Override PartName="/ppt/media/image197.png" ContentType="image/png"/>
  <Override PartName="/ppt/media/image188.png" ContentType="image/png"/>
  <Override PartName="/ppt/media/image151.png" ContentType="image/png"/>
  <Override PartName="/ppt/media/image150.png" ContentType="image/png"/>
  <Override PartName="/ppt/media/image146.png" ContentType="image/png"/>
  <Override PartName="/ppt/media/image145.png" ContentType="image/png"/>
  <Override PartName="/ppt/media/image198.png" ContentType="image/png"/>
  <Override PartName="/ppt/media/image143.jpeg" ContentType="image/jpeg"/>
  <Override PartName="/ppt/media/image161.png" ContentType="image/png"/>
  <Override PartName="/ppt/media/image180.png" ContentType="image/png"/>
  <Override PartName="/ppt/media/image112.png" ContentType="image/png"/>
  <Override PartName="/ppt/media/image39.png" ContentType="image/png"/>
  <Override PartName="/ppt/media/image1.png" ContentType="image/png"/>
  <Override PartName="/ppt/media/image81.png" ContentType="image/png"/>
  <Override PartName="/ppt/media/image13.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67.png" ContentType="image/png"/>
  <Override PartName="/ppt/media/image34.jpeg" ContentType="image/jpeg"/>
  <Override PartName="/ppt/media/image159.png" ContentType="image/png"/>
  <Override PartName="/ppt/media/image7.png" ContentType="image/png"/>
  <Override PartName="/ppt/media/image16.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138.jpeg" ContentType="image/jpeg"/>
  <Override PartName="/ppt/media/image6.png" ContentType="image/png"/>
  <Override PartName="/ppt/media/image158.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83.png" ContentType="image/png"/>
  <Override PartName="/ppt/media/image15.png" ContentType="image/png"/>
  <Override PartName="/ppt/media/image19.jpeg" ContentType="image/jpeg"/>
  <Override PartName="/ppt/media/image12.png" ContentType="image/png"/>
  <Override PartName="/ppt/media/image80.png" ContentType="image/png"/>
  <Override PartName="/ppt/media/image109.png" ContentType="image/png"/>
  <Override PartName="/ppt/media/image177.png" ContentType="image/png"/>
  <Override PartName="/ppt/media/image35.jpeg" ContentType="image/jpeg"/>
  <Override PartName="/ppt/media/image174.jpeg" ContentType="image/jpeg"/>
  <Override PartName="/ppt/media/image10.png" ContentType="image/png"/>
  <Override PartName="/ppt/media/image175.png" ContentType="image/png"/>
  <Override PartName="/ppt/media/image107.png" ContentType="image/png"/>
  <Override PartName="/ppt/media/image5.png" ContentType="image/png"/>
  <Override PartName="/ppt/media/image157.png" ContentType="image/png"/>
  <Override PartName="/ppt/media/image4.png" ContentType="image/png"/>
  <Override PartName="/ppt/media/image156.png" ContentType="image/png"/>
  <Override PartName="/ppt/media/image33.png" ContentType="image/png"/>
  <Override PartName="/ppt/media/image3.png" ContentType="image/png"/>
  <Override PartName="/ppt/media/image155.png" ContentType="image/png"/>
  <Override PartName="/ppt/media/image26.png" ContentType="image/png"/>
  <Override PartName="/ppt/media/image94.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57.png" ContentType="image/png"/>
  <Override PartName="/ppt/media/image20.png" ContentType="image/png"/>
  <Override PartName="/ppt/media/image117.png" ContentType="image/png"/>
  <Override PartName="/ppt/media/image185.png" ContentType="image/png"/>
  <Override PartName="/ppt/media/image58.png" ContentType="image/png"/>
  <Override PartName="/ppt/media/image21.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20.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41.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56.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79.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16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60.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161.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Relationship Id="rId140" Type="http://schemas.openxmlformats.org/officeDocument/2006/relationships/slide" Target="slides/slide131.xml"/><Relationship Id="rId141" Type="http://schemas.openxmlformats.org/officeDocument/2006/relationships/slide" Target="slides/slide132.xml"/><Relationship Id="rId142" Type="http://schemas.openxmlformats.org/officeDocument/2006/relationships/slide" Target="slides/slide133.xml"/><Relationship Id="rId143" Type="http://schemas.openxmlformats.org/officeDocument/2006/relationships/slide" Target="slides/slide134.xml"/><Relationship Id="rId144" Type="http://schemas.openxmlformats.org/officeDocument/2006/relationships/slide" Target="slides/slide135.xml"/><Relationship Id="rId145" Type="http://schemas.openxmlformats.org/officeDocument/2006/relationships/slide" Target="slides/slide136.xml"/><Relationship Id="rId146" Type="http://schemas.openxmlformats.org/officeDocument/2006/relationships/slide" Target="slides/slide137.xml"/><Relationship Id="rId147" Type="http://schemas.openxmlformats.org/officeDocument/2006/relationships/slide" Target="slides/slide138.xml"/><Relationship Id="rId148" Type="http://schemas.openxmlformats.org/officeDocument/2006/relationships/slide" Target="slides/slide139.xml"/><Relationship Id="rId149" Type="http://schemas.openxmlformats.org/officeDocument/2006/relationships/slide" Target="slides/slide140.xml"/><Relationship Id="rId150" Type="http://schemas.openxmlformats.org/officeDocument/2006/relationships/slide" Target="slides/slide141.xml"/><Relationship Id="rId151" Type="http://schemas.openxmlformats.org/officeDocument/2006/relationships/slide" Target="slides/slide142.xml"/><Relationship Id="rId152" Type="http://schemas.openxmlformats.org/officeDocument/2006/relationships/slide" Target="slides/slide143.xml"/><Relationship Id="rId153" Type="http://schemas.openxmlformats.org/officeDocument/2006/relationships/slide" Target="slides/slide144.xml"/><Relationship Id="rId154" Type="http://schemas.openxmlformats.org/officeDocument/2006/relationships/slide" Target="slides/slide145.xml"/><Relationship Id="rId155" Type="http://schemas.openxmlformats.org/officeDocument/2006/relationships/slide" Target="slides/slide146.xml"/><Relationship Id="rId156" Type="http://schemas.openxmlformats.org/officeDocument/2006/relationships/slide" Target="slides/slide147.xml"/><Relationship Id="rId157" Type="http://schemas.openxmlformats.org/officeDocument/2006/relationships/slide" Target="slides/slide148.xml"/><Relationship Id="rId158" Type="http://schemas.openxmlformats.org/officeDocument/2006/relationships/slide" Target="slides/slide149.xml"/><Relationship Id="rId159" Type="http://schemas.openxmlformats.org/officeDocument/2006/relationships/slide" Target="slides/slide150.xml"/><Relationship Id="rId160" Type="http://schemas.openxmlformats.org/officeDocument/2006/relationships/slide" Target="slides/slide151.xml"/><Relationship Id="rId161" Type="http://schemas.openxmlformats.org/officeDocument/2006/relationships/slide" Target="slides/slide152.xml"/><Relationship Id="rId162" Type="http://schemas.openxmlformats.org/officeDocument/2006/relationships/slide" Target="slides/slide153.xml"/><Relationship Id="rId163" Type="http://schemas.openxmlformats.org/officeDocument/2006/relationships/slide" Target="slides/slide154.xml"/><Relationship Id="rId164" Type="http://schemas.openxmlformats.org/officeDocument/2006/relationships/slide" Target="slides/slide155.xml"/><Relationship Id="rId165" Type="http://schemas.openxmlformats.org/officeDocument/2006/relationships/slide" Target="slides/slide156.xml"/><Relationship Id="rId166" Type="http://schemas.openxmlformats.org/officeDocument/2006/relationships/slide" Target="slides/slide157.xml"/><Relationship Id="rId167" Type="http://schemas.openxmlformats.org/officeDocument/2006/relationships/slide" Target="slides/slide158.xml"/><Relationship Id="rId168" Type="http://schemas.openxmlformats.org/officeDocument/2006/relationships/slide" Target="slides/slide159.xml"/><Relationship Id="rId169" Type="http://schemas.openxmlformats.org/officeDocument/2006/relationships/slide" Target="slides/slide160.xml"/><Relationship Id="rId170" Type="http://schemas.openxmlformats.org/officeDocument/2006/relationships/slide" Target="slides/slide161.xml"/><Relationship Id="rId171" Type="http://schemas.openxmlformats.org/officeDocument/2006/relationships/slide" Target="slides/slide162.xml"/><Relationship Id="rId172" Type="http://schemas.openxmlformats.org/officeDocument/2006/relationships/slide" Target="slides/slide163.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8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8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8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9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9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EA42C7E-9688-45E6-9810-6FEFD5CB453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140.xml"/><Relationship Id="rId3"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s://en.wikipedia.org/wiki/Empirical_distribution_function" TargetMode="External"/><Relationship Id="rId3" Type="http://schemas.openxmlformats.org/officeDocument/2006/relationships/hyperlink" Target="http://bit.ly/quaesita_saddest" TargetMode="External"/><Relationship Id="rId4" Type="http://schemas.openxmlformats.org/officeDocument/2006/relationships/hyperlink" Target="https://bit.ly/distplushies" TargetMode="External"/><Relationship Id="rId5" Type="http://schemas.openxmlformats.org/officeDocument/2006/relationships/slide" Target="../slides/slide144.xml"/><Relationship Id="rId6"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hyperlink" Target="https://en.wikipedia.org/wiki/Empirical_distribution_function" TargetMode="External"/><Relationship Id="rId2" Type="http://schemas.openxmlformats.org/officeDocument/2006/relationships/slide" Target="../slides/slide146.xml"/><Relationship Id="rId3"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hyperlink" Target="http://bit.ly/quaesita_vocab" TargetMode="External"/><Relationship Id="rId3" Type="http://schemas.openxmlformats.org/officeDocument/2006/relationships/slide" Target="../slides/slide148.xml"/><Relationship Id="rId4"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bit.ly/quaesita_hist"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bday" TargetMode="External"/><Relationship Id="rId4" Type="http://schemas.openxmlformats.org/officeDocument/2006/relationships/hyperlink" Target="http://bit.ly/quaesita_vocab" TargetMode="External"/><Relationship Id="rId5" Type="http://schemas.openxmlformats.org/officeDocument/2006/relationships/slide" Target="../slides/slide15.xml"/><Relationship Id="rId6"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bit.ly/quaesita_popwrong" TargetMode="External"/><Relationship Id="rId2" Type="http://schemas.openxmlformats.org/officeDocument/2006/relationships/hyperlink" Target="http://bit.ly/quaesita_vocab" TargetMode="External"/><Relationship Id="rId3" Type="http://schemas.openxmlformats.org/officeDocument/2006/relationships/slide" Target="../slides/slide16.xml"/><Relationship Id="rId4"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bit.ly/quaesita_covid"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bit.ly/quaesita_confirmation" TargetMode="External"/><Relationship Id="rId2" Type="http://schemas.openxmlformats.org/officeDocument/2006/relationships/slide" Target="../slides/slide33.xml"/><Relationship Id="rId3"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34.xml"/><Relationship Id="rId3"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bit.ly/quaesita_datasci" TargetMode="External"/><Relationship Id="rId2" Type="http://schemas.openxmlformats.org/officeDocument/2006/relationships/slide" Target="../slides/slide35.xml"/><Relationship Id="rId3"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685800" y="1143000"/>
            <a:ext cx="5483880" cy="3083760"/>
          </a:xfrm>
          <a:prstGeom prst="rect">
            <a:avLst/>
          </a:prstGeom>
        </p:spPr>
      </p:sp>
      <p:sp>
        <p:nvSpPr>
          <p:cNvPr id="86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86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A66C02-077A-4A21-B18E-CAAFEF10950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2640"/>
            <a:ext cx="5483160" cy="3083040"/>
          </a:xfrm>
          <a:prstGeom prst="rect">
            <a:avLst/>
          </a:prstGeom>
        </p:spPr>
      </p:sp>
      <p:sp>
        <p:nvSpPr>
          <p:cNvPr id="880"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High bias doesn’t mean you’re shooting all over the place (that’s high variance), but may cause a perfect archer hit below the bullseye all the time.</a:t>
            </a:r>
            <a:endParaRPr b="0" lang="en-US" sz="1200" spc="-1" strike="noStrike">
              <a:latin typeface="Arial"/>
            </a:endParaRPr>
          </a:p>
          <a:p>
            <a:pPr marL="216000" indent="-213120">
              <a:lnSpc>
                <a:spcPct val="100000"/>
              </a:lnSpc>
              <a:tabLst>
                <a:tab algn="l" pos="0"/>
              </a:tabLst>
            </a:pPr>
            <a:br/>
            <a:endParaRPr b="0" lang="en-US" sz="1200" spc="-1" strike="noStrike">
              <a:latin typeface="Arial"/>
            </a:endParaRPr>
          </a:p>
        </p:txBody>
      </p:sp>
      <p:sp>
        <p:nvSpPr>
          <p:cNvPr id="881"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A501AD-9760-43A8-BA29-BF88CAF51E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sldImg"/>
          </p:nvPr>
        </p:nvSpPr>
        <p:spPr>
          <a:xfrm>
            <a:off x="685800" y="1143000"/>
            <a:ext cx="5483880" cy="3083760"/>
          </a:xfrm>
          <a:prstGeom prst="rect">
            <a:avLst/>
          </a:prstGeom>
        </p:spPr>
      </p:sp>
      <p:sp>
        <p:nvSpPr>
          <p:cNvPr id="1033"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3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22506A-F3C6-4B83-9A49-D29D943A6B7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PlaceHolder 1"/>
          <p:cNvSpPr>
            <a:spLocks noGrp="1"/>
          </p:cNvSpPr>
          <p:nvPr>
            <p:ph type="sldImg"/>
          </p:nvPr>
        </p:nvSpPr>
        <p:spPr>
          <a:xfrm>
            <a:off x="685800" y="1143000"/>
            <a:ext cx="5483880" cy="3083760"/>
          </a:xfrm>
          <a:prstGeom prst="rect">
            <a:avLst/>
          </a:prstGeom>
        </p:spPr>
      </p:sp>
      <p:sp>
        <p:nvSpPr>
          <p:cNvPr id="103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Can’t answer!!!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We need the prevalence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True for positive predictive value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03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CC2D20-A57F-4F61-8921-9D611BF539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PlaceHolder 1"/>
          <p:cNvSpPr>
            <a:spLocks noGrp="1"/>
          </p:cNvSpPr>
          <p:nvPr>
            <p:ph type="sldImg"/>
          </p:nvPr>
        </p:nvSpPr>
        <p:spPr>
          <a:xfrm>
            <a:off x="685800" y="1143000"/>
            <a:ext cx="5483880" cy="3083760"/>
          </a:xfrm>
          <a:prstGeom prst="rect">
            <a:avLst/>
          </a:prstGeom>
        </p:spPr>
      </p:sp>
      <p:sp>
        <p:nvSpPr>
          <p:cNvPr id="1039"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4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443F6FB-FE47-489D-AB73-9FBE6522AD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PlaceHolder 1"/>
          <p:cNvSpPr>
            <a:spLocks noGrp="1"/>
          </p:cNvSpPr>
          <p:nvPr>
            <p:ph type="sldImg"/>
          </p:nvPr>
        </p:nvSpPr>
        <p:spPr>
          <a:xfrm>
            <a:off x="685800" y="1143000"/>
            <a:ext cx="5483880" cy="3083760"/>
          </a:xfrm>
          <a:prstGeom prst="rect">
            <a:avLst/>
          </a:prstGeom>
        </p:spPr>
      </p:sp>
      <p:sp>
        <p:nvSpPr>
          <p:cNvPr id="104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Are they of equal importance to me?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Which one u thing is the false positive ? </a:t>
            </a:r>
            <a:endParaRPr b="0" lang="en-US" sz="2000" spc="-1" strike="noStrike">
              <a:latin typeface="Arial"/>
            </a:endParaRPr>
          </a:p>
        </p:txBody>
      </p:sp>
      <p:sp>
        <p:nvSpPr>
          <p:cNvPr id="104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AAAB30-DC21-44F1-A48F-1379F10904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sldImg"/>
          </p:nvPr>
        </p:nvSpPr>
        <p:spPr>
          <a:xfrm>
            <a:off x="685800" y="1143000"/>
            <a:ext cx="5483880" cy="3083760"/>
          </a:xfrm>
          <a:prstGeom prst="rect">
            <a:avLst/>
          </a:prstGeom>
        </p:spPr>
      </p:sp>
      <p:sp>
        <p:nvSpPr>
          <p:cNvPr id="104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Maybe it’s not bad </a:t>
            </a:r>
            <a:endParaRPr b="0" lang="en-US" sz="2000" spc="-1" strike="noStrike">
              <a:latin typeface="Arial"/>
            </a:endParaRPr>
          </a:p>
          <a:p>
            <a:pPr marL="216000" indent="-213840">
              <a:lnSpc>
                <a:spcPct val="100000"/>
              </a:lnSpc>
              <a:tabLst>
                <a:tab algn="l" pos="0"/>
              </a:tabLst>
            </a:pPr>
            <a:r>
              <a:rPr b="0" lang="en-US" sz="2000" spc="-1" strike="noStrike">
                <a:latin typeface="Arial"/>
              </a:rPr>
              <a:t> </a:t>
            </a:r>
            <a:endParaRPr b="0" lang="en-US" sz="2000" spc="-1" strike="noStrike">
              <a:latin typeface="Arial"/>
            </a:endParaRPr>
          </a:p>
          <a:p>
            <a:pPr marL="216000" indent="-213840">
              <a:lnSpc>
                <a:spcPct val="100000"/>
              </a:lnSpc>
              <a:tabLst>
                <a:tab algn="l" pos="0"/>
              </a:tabLst>
            </a:pPr>
            <a:r>
              <a:rPr b="0" lang="en-US" sz="2000" spc="-1" strike="noStrike">
                <a:latin typeface="Arial"/>
              </a:rPr>
              <a:t>Maybe we need this test to exclude, and if we have false positive, we can head to a better test with higher specificity </a:t>
            </a:r>
            <a:endParaRPr b="0" lang="en-US" sz="2000" spc="-1" strike="noStrike">
              <a:latin typeface="Arial"/>
            </a:endParaRPr>
          </a:p>
        </p:txBody>
      </p:sp>
      <p:sp>
        <p:nvSpPr>
          <p:cNvPr id="104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246995-B78D-4757-8052-FF4406D0C7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sldImg"/>
          </p:nvPr>
        </p:nvSpPr>
        <p:spPr>
          <a:xfrm>
            <a:off x="685800" y="1143000"/>
            <a:ext cx="5483880" cy="3083760"/>
          </a:xfrm>
          <a:prstGeom prst="rect">
            <a:avLst/>
          </a:prstGeom>
        </p:spPr>
      </p:sp>
      <p:sp>
        <p:nvSpPr>
          <p:cNvPr id="104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Conditional Probability Explained: Visual Intuition - YouTube</a:t>
            </a:r>
            <a:endParaRPr b="0" lang="en-US" sz="2000" spc="-1" strike="noStrike">
              <a:latin typeface="Arial"/>
            </a:endParaRPr>
          </a:p>
          <a:p>
            <a:pPr marL="216000" indent="-213840">
              <a:lnSpc>
                <a:spcPct val="100000"/>
              </a:lnSpc>
              <a:tabLst>
                <a:tab algn="l" pos="0"/>
              </a:tabLst>
            </a:pPr>
            <a:r>
              <a:rPr b="0" lang="en-US" sz="2000" spc="-1" strike="noStrike">
                <a:latin typeface="Arial"/>
              </a:rPr>
              <a:t>https://www.youtube.com/watch?v=by3_weGwnMg </a:t>
            </a:r>
            <a:endParaRPr b="0" lang="en-US" sz="2000" spc="-1" strike="noStrike">
              <a:latin typeface="Arial"/>
            </a:endParaRPr>
          </a:p>
        </p:txBody>
      </p:sp>
      <p:sp>
        <p:nvSpPr>
          <p:cNvPr id="104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96BEC2B-13B6-4FAB-8E9C-2C5813F4A77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sldImg"/>
          </p:nvPr>
        </p:nvSpPr>
        <p:spPr>
          <a:xfrm>
            <a:off x="685800" y="1143000"/>
            <a:ext cx="5483880" cy="3083760"/>
          </a:xfrm>
          <a:prstGeom prst="rect">
            <a:avLst/>
          </a:prstGeom>
        </p:spPr>
      </p:sp>
      <p:sp>
        <p:nvSpPr>
          <p:cNvPr id="105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Base Rate Fallacy - Biases &amp; Heuristics | The Decision Lab</a:t>
            </a:r>
            <a:endParaRPr b="0" lang="en-US" sz="2000" spc="-1" strike="noStrike">
              <a:latin typeface="Arial"/>
            </a:endParaRPr>
          </a:p>
          <a:p>
            <a:pPr marL="216000" indent="-213840">
              <a:lnSpc>
                <a:spcPct val="100000"/>
              </a:lnSpc>
              <a:tabLst>
                <a:tab algn="l" pos="0"/>
              </a:tabLst>
            </a:pPr>
            <a:r>
              <a:rPr b="0" lang="en-US" sz="2000" spc="-1" strike="noStrike">
                <a:latin typeface="Arial"/>
              </a:rPr>
              <a:t>https://thedecisionlab.com/biases/base-rate-fallacy/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05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EA3CBA1-21B2-4F88-BCEC-76FD9E965D6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PlaceHolder 1"/>
          <p:cNvSpPr>
            <a:spLocks noGrp="1"/>
          </p:cNvSpPr>
          <p:nvPr>
            <p:ph type="sldImg"/>
          </p:nvPr>
        </p:nvSpPr>
        <p:spPr>
          <a:xfrm>
            <a:off x="685800" y="1143000"/>
            <a:ext cx="5483880" cy="3083760"/>
          </a:xfrm>
          <a:prstGeom prst="rect">
            <a:avLst/>
          </a:prstGeom>
        </p:spPr>
      </p:sp>
      <p:sp>
        <p:nvSpPr>
          <p:cNvPr id="105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1" lang="en-US" sz="1200" spc="-1" strike="noStrike">
                <a:solidFill>
                  <a:srgbClr val="000000"/>
                </a:solidFill>
                <a:latin typeface="+mn-lt"/>
                <a:ea typeface="+mn-ea"/>
              </a:rPr>
              <a:t>Example 1 - The cab problem</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This classic example of the base rate fallacy is presented in Bar-Hillel’s foundational paper on the topic.</a:t>
            </a:r>
            <a:r>
              <a:rPr b="0" lang="en-US" sz="1200" spc="-1" strike="noStrike" baseline="30000">
                <a:solidFill>
                  <a:srgbClr val="000000"/>
                </a:solidFill>
                <a:latin typeface="+mn-lt"/>
                <a:ea typeface="+mn-ea"/>
              </a:rPr>
              <a:t>11</a:t>
            </a:r>
            <a:r>
              <a:rPr b="0" lang="en-US" sz="1200" spc="-1" strike="noStrike">
                <a:solidFill>
                  <a:srgbClr val="000000"/>
                </a:solidFill>
                <a:latin typeface="+mn-lt"/>
                <a:ea typeface="+mn-ea"/>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b="0" lang="en-US" sz="1200" spc="-1" strike="noStrike">
              <a:latin typeface="Arial"/>
            </a:endParaRPr>
          </a:p>
        </p:txBody>
      </p:sp>
      <p:sp>
        <p:nvSpPr>
          <p:cNvPr id="105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21EAEFE-653A-47A8-9EE5-C4F83AB5E2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sldImg"/>
          </p:nvPr>
        </p:nvSpPr>
        <p:spPr>
          <a:xfrm>
            <a:off x="685800" y="1143000"/>
            <a:ext cx="5483880" cy="3083760"/>
          </a:xfrm>
          <a:prstGeom prst="rect">
            <a:avLst/>
          </a:prstGeom>
        </p:spPr>
      </p:sp>
      <p:sp>
        <p:nvSpPr>
          <p:cNvPr id="1057"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Then, a scenario is described in which a cab, which a witness later identifies as green, was involved in a hit and run one night. </a:t>
            </a:r>
            <a:endParaRPr b="0" lang="en-US" sz="1200" spc="-1" strike="noStrike">
              <a:latin typeface="Arial"/>
            </a:endParaRPr>
          </a:p>
        </p:txBody>
      </p:sp>
      <p:sp>
        <p:nvSpPr>
          <p:cNvPr id="105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5B5DB7-FF19-4F90-BF61-3F3E4D1041F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PlaceHolder 1"/>
          <p:cNvSpPr>
            <a:spLocks noGrp="1"/>
          </p:cNvSpPr>
          <p:nvPr>
            <p:ph type="sldImg"/>
          </p:nvPr>
        </p:nvSpPr>
        <p:spPr>
          <a:xfrm>
            <a:off x="685800" y="1143000"/>
            <a:ext cx="5483880" cy="3083760"/>
          </a:xfrm>
          <a:prstGeom prst="rect">
            <a:avLst/>
          </a:prstGeom>
        </p:spPr>
      </p:sp>
      <p:sp>
        <p:nvSpPr>
          <p:cNvPr id="106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endParaRPr b="0" lang="en-US" sz="1200" spc="-1" strike="noStrike">
              <a:latin typeface="Arial"/>
            </a:endParaRPr>
          </a:p>
        </p:txBody>
      </p:sp>
      <p:sp>
        <p:nvSpPr>
          <p:cNvPr id="106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1E7917-0C69-4F38-A482-42E7459E91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sldImg"/>
          </p:nvPr>
        </p:nvSpPr>
        <p:spPr>
          <a:xfrm>
            <a:off x="685800" y="1143000"/>
            <a:ext cx="5483880" cy="3083760"/>
          </a:xfrm>
          <a:prstGeom prst="rect">
            <a:avLst/>
          </a:prstGeom>
        </p:spPr>
      </p:sp>
      <p:sp>
        <p:nvSpPr>
          <p:cNvPr id="106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06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5AA132-308B-4A00-8EF6-F058A213F7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type="sldImg"/>
          </p:nvPr>
        </p:nvSpPr>
        <p:spPr>
          <a:xfrm>
            <a:off x="685800" y="1143000"/>
            <a:ext cx="5483880" cy="3083760"/>
          </a:xfrm>
          <a:prstGeom prst="rect">
            <a:avLst/>
          </a:prstGeom>
        </p:spPr>
      </p:sp>
      <p:sp>
        <p:nvSpPr>
          <p:cNvPr id="106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U focused on likelihood (results)  that tom is shy </a:t>
            </a:r>
            <a:endParaRPr b="0" lang="en-US" sz="2000" spc="-1" strike="noStrike">
              <a:latin typeface="Arial"/>
            </a:endParaRPr>
          </a:p>
          <a:p>
            <a:pPr marL="216000" indent="-213840">
              <a:lnSpc>
                <a:spcPct val="100000"/>
              </a:lnSpc>
              <a:tabLst>
                <a:tab algn="l" pos="0"/>
              </a:tabLst>
            </a:pPr>
            <a:r>
              <a:rPr b="0" lang="en-US" sz="2000" spc="-1" strike="noStrike">
                <a:latin typeface="Arial"/>
              </a:rPr>
              <a:t>And forgot about prior, number of students in each major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This is very common and it is called “bayes rate neglect” </a:t>
            </a:r>
            <a:endParaRPr b="0" lang="en-US" sz="2000" spc="-1" strike="noStrike">
              <a:latin typeface="Arial"/>
            </a:endParaRPr>
          </a:p>
        </p:txBody>
      </p:sp>
      <p:sp>
        <p:nvSpPr>
          <p:cNvPr id="106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1CFF20-20C7-44A0-BC67-3F8F652624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PlaceHolder 1"/>
          <p:cNvSpPr>
            <a:spLocks noGrp="1"/>
          </p:cNvSpPr>
          <p:nvPr>
            <p:ph type="sldImg"/>
          </p:nvPr>
        </p:nvSpPr>
        <p:spPr>
          <a:xfrm>
            <a:off x="685800" y="1143000"/>
            <a:ext cx="5483880" cy="3083760"/>
          </a:xfrm>
          <a:prstGeom prst="rect">
            <a:avLst/>
          </a:prstGeom>
        </p:spPr>
      </p:sp>
      <p:sp>
        <p:nvSpPr>
          <p:cNvPr id="1069"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What’s the probability that if he left the kitchen and took a look of the balcony that he will come back and kidnap the kids? </a:t>
            </a:r>
            <a:endParaRPr b="0" lang="en-US" sz="2000" spc="-1" strike="noStrike">
              <a:latin typeface="Arial"/>
            </a:endParaRPr>
          </a:p>
        </p:txBody>
      </p:sp>
      <p:sp>
        <p:nvSpPr>
          <p:cNvPr id="107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D4D23EA-4744-4686-9356-33ED3D0192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sldImg"/>
          </p:nvPr>
        </p:nvSpPr>
        <p:spPr>
          <a:xfrm>
            <a:off x="685800" y="1143000"/>
            <a:ext cx="5483880" cy="3083760"/>
          </a:xfrm>
          <a:prstGeom prst="rect">
            <a:avLst/>
          </a:prstGeom>
        </p:spPr>
      </p:sp>
      <p:sp>
        <p:nvSpPr>
          <p:cNvPr id="107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Sure u can take precautions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But it totally differs if u are taken precautions because something will happen for sure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Or if u know it is still not common ( so u won’t freak out) and u still take the precautions </a:t>
            </a:r>
            <a:endParaRPr b="0" lang="en-US" sz="2000" spc="-1" strike="noStrike">
              <a:latin typeface="Arial"/>
            </a:endParaRPr>
          </a:p>
        </p:txBody>
      </p:sp>
      <p:sp>
        <p:nvSpPr>
          <p:cNvPr id="107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960A617-AE92-4E98-AD23-D95DD8B0F0C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PlaceHolder 1"/>
          <p:cNvSpPr>
            <a:spLocks noGrp="1"/>
          </p:cNvSpPr>
          <p:nvPr>
            <p:ph type="sldImg"/>
          </p:nvPr>
        </p:nvSpPr>
        <p:spPr>
          <a:xfrm>
            <a:off x="685800" y="1143000"/>
            <a:ext cx="5483880" cy="3083760"/>
          </a:xfrm>
          <a:prstGeom prst="rect">
            <a:avLst/>
          </a:prstGeom>
        </p:spPr>
      </p:sp>
      <p:sp>
        <p:nvSpPr>
          <p:cNvPr id="107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Are people expected to know the probability of a repair’s man being a robber?   No </a:t>
            </a:r>
            <a:endParaRPr b="0" lang="en-US" sz="2000" spc="-1" strike="noStrike">
              <a:latin typeface="Arial"/>
            </a:endParaRPr>
          </a:p>
        </p:txBody>
      </p:sp>
      <p:sp>
        <p:nvSpPr>
          <p:cNvPr id="107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035DE4-DD81-44EA-A083-BE8E9304C9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PlaceHolder 1"/>
          <p:cNvSpPr>
            <a:spLocks noGrp="1"/>
          </p:cNvSpPr>
          <p:nvPr>
            <p:ph type="sldImg"/>
          </p:nvPr>
        </p:nvSpPr>
        <p:spPr>
          <a:xfrm>
            <a:off x="685800" y="1143000"/>
            <a:ext cx="5483880" cy="3083760"/>
          </a:xfrm>
          <a:prstGeom prst="rect">
            <a:avLst/>
          </a:prstGeom>
        </p:spPr>
      </p:sp>
      <p:sp>
        <p:nvSpPr>
          <p:cNvPr id="107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Did u consider it?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Rationality is not about knowing facts </a:t>
            </a:r>
            <a:endParaRPr b="0" lang="en-US" sz="2000" spc="-1" strike="noStrike">
              <a:latin typeface="Arial"/>
            </a:endParaRPr>
          </a:p>
          <a:p>
            <a:pPr marL="216000" indent="-213840">
              <a:lnSpc>
                <a:spcPct val="100000"/>
              </a:lnSpc>
              <a:tabLst>
                <a:tab algn="l" pos="0"/>
              </a:tabLst>
            </a:pPr>
            <a:r>
              <a:rPr b="0" lang="en-US" sz="2000" spc="-1" strike="noStrike">
                <a:latin typeface="Arial"/>
              </a:rPr>
              <a:t>It’s about knowing which facts are relevant </a:t>
            </a:r>
            <a:endParaRPr b="0" lang="en-US" sz="2000" spc="-1" strike="noStrike">
              <a:latin typeface="Arial"/>
            </a:endParaRPr>
          </a:p>
        </p:txBody>
      </p:sp>
      <p:sp>
        <p:nvSpPr>
          <p:cNvPr id="107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1A8D0E-DA69-4B5F-BB1C-ED22DA388A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2640"/>
            <a:ext cx="5483160" cy="3083040"/>
          </a:xfrm>
          <a:prstGeom prst="rect">
            <a:avLst/>
          </a:prstGeom>
        </p:spPr>
      </p:sp>
      <p:sp>
        <p:nvSpPr>
          <p:cNvPr id="883"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Over or under estimation?</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a:latin typeface="Arial"/>
              </a:rPr>
              <a:t>Over estimation </a:t>
            </a:r>
            <a:endParaRPr b="0" lang="en-US" sz="2000" spc="-1" strike="noStrike">
              <a:latin typeface="Arial"/>
            </a:endParaRPr>
          </a:p>
          <a:p>
            <a:pPr marL="216000" indent="-213120">
              <a:lnSpc>
                <a:spcPct val="100000"/>
              </a:lnSpc>
              <a:tabLst>
                <a:tab algn="l" pos="0"/>
              </a:tabLst>
            </a:pPr>
            <a:r>
              <a:rPr b="0" lang="en-US" sz="2000" spc="-1" strike="noStrike">
                <a:latin typeface="Arial"/>
              </a:rPr>
              <a:t>The true is low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Why? I smell the pungent odor of randomization issues with how the data were obtained, which brings me to statistical subdefinition #2.</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884"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86F3FB-D144-451F-B2E6-327AF46D4C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1"/>
          <p:cNvSpPr>
            <a:spLocks noGrp="1"/>
          </p:cNvSpPr>
          <p:nvPr>
            <p:ph type="sldImg"/>
          </p:nvPr>
        </p:nvSpPr>
        <p:spPr>
          <a:xfrm>
            <a:off x="685800" y="1143000"/>
            <a:ext cx="5483880" cy="3083760"/>
          </a:xfrm>
          <a:prstGeom prst="rect">
            <a:avLst/>
          </a:prstGeom>
        </p:spPr>
      </p:sp>
      <p:sp>
        <p:nvSpPr>
          <p:cNvPr id="108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Bob is jealous from amy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The likelihood: one time amy didn’t finish a project she was assigned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Bob is complaining about amy not finishing the project</a:t>
            </a:r>
            <a:endParaRPr b="0" lang="en-US" sz="2000" spc="-1" strike="noStrike">
              <a:latin typeface="Arial"/>
            </a:endParaRPr>
          </a:p>
        </p:txBody>
      </p:sp>
      <p:sp>
        <p:nvSpPr>
          <p:cNvPr id="108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F400442-CDC6-4DAA-A79C-B02C5D0B07D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1"/>
          <p:cNvSpPr>
            <a:spLocks noGrp="1"/>
          </p:cNvSpPr>
          <p:nvPr>
            <p:ph type="sldImg"/>
          </p:nvPr>
        </p:nvSpPr>
        <p:spPr>
          <a:xfrm>
            <a:off x="685800" y="1143000"/>
            <a:ext cx="5483880" cy="3083760"/>
          </a:xfrm>
          <a:prstGeom prst="rect">
            <a:avLst/>
          </a:prstGeom>
        </p:spPr>
      </p:sp>
      <p:sp>
        <p:nvSpPr>
          <p:cNvPr id="108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If he wasn’t jealous, there is still a high probability that he would complain about her </a:t>
            </a:r>
            <a:endParaRPr b="0" lang="en-US" sz="2000" spc="-1" strike="noStrike">
              <a:latin typeface="Arial"/>
            </a:endParaRPr>
          </a:p>
        </p:txBody>
      </p:sp>
      <p:sp>
        <p:nvSpPr>
          <p:cNvPr id="108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1A4C71-9A74-4C90-944B-A91753A85A5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PlaceHolder 1"/>
          <p:cNvSpPr>
            <a:spLocks noGrp="1"/>
          </p:cNvSpPr>
          <p:nvPr>
            <p:ph type="sldImg"/>
          </p:nvPr>
        </p:nvSpPr>
        <p:spPr>
          <a:xfrm>
            <a:off x="685800" y="1143000"/>
            <a:ext cx="5483880" cy="3083760"/>
          </a:xfrm>
          <a:prstGeom prst="rect">
            <a:avLst/>
          </a:prstGeom>
        </p:spPr>
      </p:sp>
      <p:sp>
        <p:nvSpPr>
          <p:cNvPr id="1087"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8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AE01EE-DE74-4DF5-BE7E-B5D8816796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sldImg"/>
          </p:nvPr>
        </p:nvSpPr>
        <p:spPr>
          <a:xfrm>
            <a:off x="685800" y="1143000"/>
            <a:ext cx="5483880" cy="3083760"/>
          </a:xfrm>
          <a:prstGeom prst="rect">
            <a:avLst/>
          </a:prstGeom>
        </p:spPr>
      </p:sp>
      <p:sp>
        <p:nvSpPr>
          <p:cNvPr id="1090"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9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D765EC-C15D-4300-8410-EF0C565FE0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PlaceHolder 1"/>
          <p:cNvSpPr>
            <a:spLocks noGrp="1"/>
          </p:cNvSpPr>
          <p:nvPr>
            <p:ph type="sldImg"/>
          </p:nvPr>
        </p:nvSpPr>
        <p:spPr>
          <a:xfrm>
            <a:off x="685800" y="1143000"/>
            <a:ext cx="5483880" cy="3083760"/>
          </a:xfrm>
          <a:prstGeom prst="rect">
            <a:avLst/>
          </a:prstGeom>
        </p:spPr>
      </p:sp>
      <p:sp>
        <p:nvSpPr>
          <p:cNvPr id="109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Depends on ur prior.. Were u sure that meditation was fake? </a:t>
            </a:r>
            <a:endParaRPr b="0" lang="en-US" sz="2000" spc="-1" strike="noStrike">
              <a:latin typeface="Arial"/>
            </a:endParaRPr>
          </a:p>
          <a:p>
            <a:pPr marL="216000" indent="-213840">
              <a:lnSpc>
                <a:spcPct val="100000"/>
              </a:lnSpc>
              <a:tabLst>
                <a:tab algn="l" pos="0"/>
              </a:tabLst>
            </a:pPr>
            <a:r>
              <a:rPr b="0" lang="en-US" sz="2000" spc="-1" strike="noStrike">
                <a:latin typeface="Arial"/>
              </a:rPr>
              <a:t>Is ur friend related to meditation? </a:t>
            </a:r>
            <a:endParaRPr b="0" lang="en-US" sz="2000" spc="-1" strike="noStrike">
              <a:latin typeface="Arial"/>
            </a:endParaRPr>
          </a:p>
          <a:p>
            <a:pPr marL="216000" indent="-213840">
              <a:lnSpc>
                <a:spcPct val="100000"/>
              </a:lnSpc>
              <a:tabLst>
                <a:tab algn="l" pos="0"/>
              </a:tabLst>
            </a:pPr>
            <a:r>
              <a:rPr b="0" lang="en-US" sz="2000" spc="-1" strike="noStrike">
                <a:latin typeface="Arial"/>
              </a:rPr>
              <a:t>Apart from being smart? Do u trust him?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09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D98B44-087E-4BC9-8E93-3F45CF70D2D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2640"/>
            <a:ext cx="5483160" cy="3083040"/>
          </a:xfrm>
          <a:prstGeom prst="rect">
            <a:avLst/>
          </a:prstGeom>
        </p:spPr>
      </p:sp>
      <p:sp>
        <p:nvSpPr>
          <p:cNvPr id="886"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480">
              <a:lnSpc>
                <a:spcPct val="100000"/>
              </a:lnSpc>
              <a:tabLst>
                <a:tab algn="l" pos="0"/>
              </a:tabLst>
            </a:pPr>
            <a:r>
              <a:rPr b="1" i="1" lang="en-US" sz="1200" spc="-1" strike="noStrike">
                <a:latin typeface="Arial"/>
              </a:rPr>
              <a:t> </a:t>
            </a:r>
            <a:r>
              <a:rPr b="1" i="1" lang="en-US" sz="1200" spc="-1" strike="noStrike">
                <a:latin typeface="Arial"/>
              </a:rPr>
              <a:t>What clever thing did they do to collect data from people who stay indoors?</a:t>
            </a: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endParaRPr b="0" lang="en-US" sz="1200" spc="-1" strike="noStrike">
              <a:latin typeface="Arial"/>
            </a:endParaRPr>
          </a:p>
          <a:p>
            <a:pPr marL="216000" indent="-213480">
              <a:lnSpc>
                <a:spcPct val="100000"/>
              </a:lnSpc>
              <a:tabLst>
                <a:tab algn="l" pos="0"/>
              </a:tabLst>
            </a:pPr>
            <a:r>
              <a:rPr b="0" i="1" lang="en-US" sz="1200" spc="-1" strike="noStrike">
                <a:solidFill>
                  <a:srgbClr val="000000"/>
                </a:solidFill>
                <a:latin typeface="+mn-lt"/>
                <a:ea typeface="+mn-ea"/>
              </a:rPr>
              <a:t> </a:t>
            </a:r>
            <a:r>
              <a:rPr b="0" lang="en-US" sz="1200" spc="-1" strike="noStrike">
                <a:solidFill>
                  <a:srgbClr val="000000"/>
                </a:solidFill>
                <a:latin typeface="+mn-lt"/>
                <a:ea typeface="+mn-ea"/>
              </a:rPr>
              <a:t>As it turns out, no clever thing.</a:t>
            </a:r>
            <a:endParaRPr b="0" lang="en-US" sz="1200" spc="-1" strike="noStrike">
              <a:latin typeface="Arial"/>
            </a:endParaRPr>
          </a:p>
        </p:txBody>
      </p:sp>
      <p:sp>
        <p:nvSpPr>
          <p:cNvPr id="887"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29CC26-4862-41E8-B1FB-9EB369AB47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sldImg"/>
          </p:nvPr>
        </p:nvSpPr>
        <p:spPr>
          <a:xfrm>
            <a:off x="685800" y="1143000"/>
            <a:ext cx="5483880" cy="3083760"/>
          </a:xfrm>
          <a:prstGeom prst="rect">
            <a:avLst/>
          </a:prstGeom>
        </p:spPr>
      </p:sp>
      <p:sp>
        <p:nvSpPr>
          <p:cNvPr id="109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 visual guide to Bayesian thinking - YouTube</a:t>
            </a:r>
            <a:endParaRPr b="0" lang="en-US" sz="2000" spc="-1" strike="noStrike">
              <a:latin typeface="Arial"/>
            </a:endParaRPr>
          </a:p>
          <a:p>
            <a:pPr marL="216000" indent="-213840">
              <a:lnSpc>
                <a:spcPct val="100000"/>
              </a:lnSpc>
              <a:tabLst>
                <a:tab algn="l" pos="0"/>
              </a:tabLst>
            </a:pPr>
            <a:r>
              <a:rPr b="0" lang="en-US" sz="2000" spc="-1" strike="noStrike">
                <a:latin typeface="Arial"/>
              </a:rPr>
              <a:t>https://www.youtube.com/watch?v=BrK7X_XlGB8 </a:t>
            </a:r>
            <a:endParaRPr b="0" lang="en-US" sz="2000" spc="-1" strike="noStrike">
              <a:latin typeface="Arial"/>
            </a:endParaRPr>
          </a:p>
        </p:txBody>
      </p:sp>
      <p:sp>
        <p:nvSpPr>
          <p:cNvPr id="109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2BBE89-B312-45A4-8771-4D73454292C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sldImg"/>
          </p:nvPr>
        </p:nvSpPr>
        <p:spPr>
          <a:xfrm>
            <a:off x="685800" y="1143000"/>
            <a:ext cx="5483880" cy="3083760"/>
          </a:xfrm>
          <a:prstGeom prst="rect">
            <a:avLst/>
          </a:prstGeom>
        </p:spPr>
      </p:sp>
      <p:sp>
        <p:nvSpPr>
          <p:cNvPr id="1099"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But how we update our beliefs is what really matter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10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82B983-8910-405A-8017-C4AAA8E5F42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PlaceHolder 1"/>
          <p:cNvSpPr>
            <a:spLocks noGrp="1"/>
          </p:cNvSpPr>
          <p:nvPr>
            <p:ph type="sldImg"/>
          </p:nvPr>
        </p:nvSpPr>
        <p:spPr>
          <a:xfrm>
            <a:off x="685800" y="1143000"/>
            <a:ext cx="5483880" cy="3083760"/>
          </a:xfrm>
          <a:prstGeom prst="rect">
            <a:avLst/>
          </a:prstGeom>
        </p:spPr>
      </p:sp>
      <p:sp>
        <p:nvSpPr>
          <p:cNvPr id="110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More precise calculate using calculus or a computer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10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7D583AE-52BE-4CD2-A72F-9DD5C53F7EF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PlaceHolder 1"/>
          <p:cNvSpPr>
            <a:spLocks noGrp="1"/>
          </p:cNvSpPr>
          <p:nvPr>
            <p:ph type="sldImg"/>
          </p:nvPr>
        </p:nvSpPr>
        <p:spPr>
          <a:xfrm>
            <a:off x="685800" y="1143000"/>
            <a:ext cx="5483880" cy="3083760"/>
          </a:xfrm>
          <a:prstGeom prst="rect">
            <a:avLst/>
          </a:prstGeom>
        </p:spPr>
      </p:sp>
      <p:sp>
        <p:nvSpPr>
          <p:cNvPr id="110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StatQuest: What is a statistical distribution? - YouTube</a:t>
            </a:r>
            <a:endParaRPr b="0" lang="en-US" sz="2000" spc="-1" strike="noStrike">
              <a:latin typeface="Arial"/>
            </a:endParaRPr>
          </a:p>
          <a:p>
            <a:pPr marL="216000" indent="-213840">
              <a:lnSpc>
                <a:spcPct val="100000"/>
              </a:lnSpc>
              <a:tabLst>
                <a:tab algn="l" pos="0"/>
              </a:tabLst>
            </a:pPr>
            <a:r>
              <a:rPr b="0" lang="en-US" sz="2000" spc="-1" strike="noStrike">
                <a:latin typeface="Arial"/>
              </a:rPr>
              <a:t>https://www.youtube.com/watch?v=oI3hZJqXJuc</a:t>
            </a:r>
            <a:endParaRPr b="0" lang="en-US" sz="2000" spc="-1" strike="noStrike">
              <a:latin typeface="Arial"/>
            </a:endParaRPr>
          </a:p>
        </p:txBody>
      </p:sp>
      <p:sp>
        <p:nvSpPr>
          <p:cNvPr id="110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3B7456-BC61-4D55-9B66-C0F91B2FC6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PlaceHolder 1"/>
          <p:cNvSpPr>
            <a:spLocks noGrp="1"/>
          </p:cNvSpPr>
          <p:nvPr>
            <p:ph type="sldImg"/>
          </p:nvPr>
        </p:nvSpPr>
        <p:spPr>
          <a:xfrm>
            <a:off x="685800" y="1143000"/>
            <a:ext cx="5483880" cy="3083760"/>
          </a:xfrm>
          <a:prstGeom prst="rect">
            <a:avLst/>
          </a:prstGeom>
        </p:spPr>
      </p:sp>
      <p:sp>
        <p:nvSpPr>
          <p:cNvPr id="110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Normal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Binomial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Exponential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Gamma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Pdf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Pmf </a:t>
            </a:r>
            <a:endParaRPr b="0" lang="en-US" sz="2000" spc="-1" strike="noStrike">
              <a:latin typeface="Arial"/>
            </a:endParaRPr>
          </a:p>
        </p:txBody>
      </p:sp>
      <p:sp>
        <p:nvSpPr>
          <p:cNvPr id="110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E364058-F997-4EB6-A21A-F619FE8DAB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685800" y="1142640"/>
            <a:ext cx="5483160" cy="3083040"/>
          </a:xfrm>
          <a:prstGeom prst="rect">
            <a:avLst/>
          </a:prstGeom>
        </p:spPr>
      </p:sp>
      <p:sp>
        <p:nvSpPr>
          <p:cNvPr id="889"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Zero.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a:latin typeface="Arial"/>
              </a:rPr>
              <a:t> </a:t>
            </a:r>
            <a:r>
              <a:rPr b="0" lang="en-US" sz="2000" spc="-1" strike="noStrike">
                <a:latin typeface="Arial"/>
              </a:rPr>
              <a:t>We don’t know.</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p:txBody>
      </p:sp>
      <p:sp>
        <p:nvSpPr>
          <p:cNvPr id="890"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4A0F6D-93F9-4181-AF31-93762C1369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PlaceHolder 1"/>
          <p:cNvSpPr>
            <a:spLocks noGrp="1"/>
          </p:cNvSpPr>
          <p:nvPr>
            <p:ph type="sldImg"/>
          </p:nvPr>
        </p:nvSpPr>
        <p:spPr>
          <a:xfrm>
            <a:off x="685800" y="1143000"/>
            <a:ext cx="5483880" cy="3083760"/>
          </a:xfrm>
          <a:prstGeom prst="rect">
            <a:avLst/>
          </a:prstGeom>
        </p:spPr>
      </p:sp>
      <p:sp>
        <p:nvSpPr>
          <p:cNvPr id="111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111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717F15-9FA3-465E-8BA4-971EFACB65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PlaceHolder 1"/>
          <p:cNvSpPr>
            <a:spLocks noGrp="1"/>
          </p:cNvSpPr>
          <p:nvPr>
            <p:ph type="sldImg"/>
          </p:nvPr>
        </p:nvSpPr>
        <p:spPr>
          <a:xfrm>
            <a:off x="685800" y="1143000"/>
            <a:ext cx="5483880" cy="3083760"/>
          </a:xfrm>
          <a:prstGeom prst="rect">
            <a:avLst/>
          </a:prstGeom>
        </p:spPr>
      </p:sp>
      <p:sp>
        <p:nvSpPr>
          <p:cNvPr id="111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Normal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Binomial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Exponential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Gamma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Pdf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Pmf </a:t>
            </a:r>
            <a:endParaRPr b="0" lang="en-US" sz="2000" spc="-1" strike="noStrike">
              <a:latin typeface="Arial"/>
            </a:endParaRPr>
          </a:p>
        </p:txBody>
      </p:sp>
      <p:sp>
        <p:nvSpPr>
          <p:cNvPr id="111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6733C8-3B6B-4B2A-922E-F7A3A3A303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PlaceHolder 1"/>
          <p:cNvSpPr>
            <a:spLocks noGrp="1"/>
          </p:cNvSpPr>
          <p:nvPr>
            <p:ph type="sldImg"/>
          </p:nvPr>
        </p:nvSpPr>
        <p:spPr>
          <a:xfrm>
            <a:off x="685800" y="1143000"/>
            <a:ext cx="5483880" cy="3083760"/>
          </a:xfrm>
          <a:prstGeom prst="rect">
            <a:avLst/>
          </a:prstGeom>
        </p:spPr>
      </p:sp>
      <p:sp>
        <p:nvSpPr>
          <p:cNvPr id="1117"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11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3FC31F5-021A-406F-BDCD-D119B706FB6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PlaceHolder 1"/>
          <p:cNvSpPr>
            <a:spLocks noGrp="1"/>
          </p:cNvSpPr>
          <p:nvPr>
            <p:ph type="sldImg"/>
          </p:nvPr>
        </p:nvSpPr>
        <p:spPr>
          <a:xfrm>
            <a:off x="685800" y="1143000"/>
            <a:ext cx="5483880" cy="3083760"/>
          </a:xfrm>
          <a:prstGeom prst="rect">
            <a:avLst/>
          </a:prstGeom>
        </p:spPr>
      </p:sp>
      <p:sp>
        <p:nvSpPr>
          <p:cNvPr id="112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List of Probability Distributions - Stat Mania English</a:t>
            </a:r>
            <a:endParaRPr b="0" lang="en-US" sz="2000" spc="-1" strike="noStrike">
              <a:latin typeface="Arial"/>
            </a:endParaRPr>
          </a:p>
          <a:p>
            <a:pPr marL="216000" indent="-213840">
              <a:lnSpc>
                <a:spcPct val="100000"/>
              </a:lnSpc>
              <a:tabLst>
                <a:tab algn="l" pos="0"/>
              </a:tabLst>
            </a:pPr>
            <a:r>
              <a:rPr b="0" lang="en-US" sz="2000" spc="-1" strike="noStrike">
                <a:latin typeface="Arial"/>
              </a:rPr>
              <a:t>http://en.statmania.info/2015/08/list-of-probability-distribution.html</a:t>
            </a:r>
            <a:endParaRPr b="0" lang="en-US" sz="2000" spc="-1" strike="noStrike">
              <a:latin typeface="Arial"/>
            </a:endParaRPr>
          </a:p>
        </p:txBody>
      </p:sp>
      <p:sp>
        <p:nvSpPr>
          <p:cNvPr id="112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D5D8D28-6171-47C0-8D1D-697E38C2B6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PlaceHolder 1"/>
          <p:cNvSpPr>
            <a:spLocks noGrp="1"/>
          </p:cNvSpPr>
          <p:nvPr>
            <p:ph type="sldImg"/>
          </p:nvPr>
        </p:nvSpPr>
        <p:spPr>
          <a:xfrm>
            <a:off x="685800" y="1143000"/>
            <a:ext cx="5483880" cy="3083760"/>
          </a:xfrm>
          <a:prstGeom prst="rect">
            <a:avLst/>
          </a:prstGeom>
        </p:spPr>
      </p:sp>
      <p:sp>
        <p:nvSpPr>
          <p:cNvPr id="112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They either (1) </a:t>
            </a:r>
            <a:r>
              <a:rPr b="0" lang="en-US" sz="1200" spc="-1" strike="noStrike" u="sng">
                <a:solidFill>
                  <a:srgbClr val="000000"/>
                </a:solidFill>
                <a:uFillTx/>
                <a:latin typeface="+mn-lt"/>
                <a:ea typeface="+mn-ea"/>
                <a:hlinkClick r:id="rId1"/>
              </a:rPr>
              <a:t>estimate</a:t>
            </a:r>
            <a:r>
              <a:rPr b="0" lang="en-US" sz="1200" spc="-1" strike="noStrike">
                <a:solidFill>
                  <a:srgbClr val="000000"/>
                </a:solidFill>
                <a:latin typeface="+mn-lt"/>
                <a:ea typeface="+mn-ea"/>
              </a:rPr>
              <a:t> </a:t>
            </a:r>
            <a:r>
              <a:rPr b="0" lang="en-US" sz="1200" spc="-1" strike="noStrike" u="sng">
                <a:solidFill>
                  <a:srgbClr val="000000"/>
                </a:solidFill>
                <a:uFillTx/>
                <a:latin typeface="+mn-lt"/>
                <a:ea typeface="+mn-ea"/>
                <a:hlinkClick r:id="rId2"/>
              </a:rPr>
              <a:t>empirical</a:t>
            </a:r>
            <a:r>
              <a:rPr b="0" lang="en-US" sz="1200" spc="-1" strike="noStrike">
                <a:solidFill>
                  <a:srgbClr val="000000"/>
                </a:solidFill>
                <a:latin typeface="+mn-lt"/>
                <a:ea typeface="+mn-ea"/>
              </a:rPr>
              <a:t> distributions from their data — using, you guessed it, histograms! — or they (2) make theoretical </a:t>
            </a:r>
            <a:r>
              <a:rPr b="0" lang="en-US" sz="1200" spc="-1" strike="noStrike" u="sng">
                <a:solidFill>
                  <a:srgbClr val="000000"/>
                </a:solidFill>
                <a:uFillTx/>
                <a:latin typeface="+mn-lt"/>
                <a:ea typeface="+mn-ea"/>
                <a:hlinkClick r:id="rId3"/>
              </a:rPr>
              <a:t>assumptions</a:t>
            </a:r>
            <a:r>
              <a:rPr b="0" lang="en-US" sz="1200" spc="-1" strike="noStrike">
                <a:solidFill>
                  <a:srgbClr val="000000"/>
                </a:solidFill>
                <a:latin typeface="+mn-lt"/>
                <a:ea typeface="+mn-ea"/>
              </a:rPr>
              <a:t> about which member of a </a:t>
            </a:r>
            <a:r>
              <a:rPr b="0" lang="en-US" sz="1200" spc="-1" strike="noStrike" u="sng">
                <a:solidFill>
                  <a:srgbClr val="000000"/>
                </a:solidFill>
                <a:uFillTx/>
                <a:latin typeface="+mn-lt"/>
                <a:ea typeface="+mn-ea"/>
                <a:hlinkClick r:id="rId4"/>
              </a:rPr>
              <a:t>popular distribution catalog</a:t>
            </a:r>
            <a:r>
              <a:rPr b="0" lang="en-US" sz="1200" spc="-1" strike="noStrike">
                <a:solidFill>
                  <a:srgbClr val="000000"/>
                </a:solidFill>
                <a:latin typeface="+mn-lt"/>
                <a:ea typeface="+mn-ea"/>
              </a:rPr>
              <a:t> looks most similar to how they believe their data source behaves. </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3) Kernel density without assumptions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MLE or method of moment </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Or kernel density estimation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Or use bootstrap</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I need to read Tom’s lectures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112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57F203-3D9A-4B87-94E0-B7B527EE00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type="sldImg"/>
          </p:nvPr>
        </p:nvSpPr>
        <p:spPr>
          <a:xfrm>
            <a:off x="685800" y="1143000"/>
            <a:ext cx="5483880" cy="3083760"/>
          </a:xfrm>
          <a:prstGeom prst="rect">
            <a:avLst/>
          </a:prstGeom>
        </p:spPr>
      </p:sp>
      <p:sp>
        <p:nvSpPr>
          <p:cNvPr id="1126"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On the plus side, named distributions come with neat PDFs and a bunch of calculations pre-done for you.</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On the minus side, your application might not fit anything in a catalog. Thanks for the </a:t>
            </a:r>
            <a:r>
              <a:rPr b="0" lang="en-US" sz="1200" spc="-1" strike="noStrike" u="sng">
                <a:solidFill>
                  <a:srgbClr val="000000"/>
                </a:solidFill>
                <a:uFillTx/>
                <a:latin typeface="+mn-lt"/>
                <a:ea typeface="+mn-ea"/>
                <a:hlinkClick r:id="rId1"/>
              </a:rPr>
              <a:t>empirical</a:t>
            </a:r>
            <a:r>
              <a:rPr b="0" lang="en-US" sz="1200" spc="-1" strike="noStrike">
                <a:solidFill>
                  <a:srgbClr val="000000"/>
                </a:solidFill>
                <a:latin typeface="+mn-lt"/>
                <a:ea typeface="+mn-ea"/>
              </a:rPr>
              <a:t> option.</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For the empirical,  I think it may be hard to generalize. </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Many items, ex. Bin size can make results unpredictable </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Check the medium article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12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F91029-35DA-4204-8845-13334F7B66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PlaceHolder 1"/>
          <p:cNvSpPr>
            <a:spLocks noGrp="1"/>
          </p:cNvSpPr>
          <p:nvPr>
            <p:ph type="sldImg"/>
          </p:nvPr>
        </p:nvSpPr>
        <p:spPr>
          <a:xfrm>
            <a:off x="685800" y="1143000"/>
            <a:ext cx="5483880" cy="3083760"/>
          </a:xfrm>
          <a:prstGeom prst="rect">
            <a:avLst/>
          </a:prstGeom>
        </p:spPr>
      </p:sp>
      <p:sp>
        <p:nvSpPr>
          <p:cNvPr id="1129"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Imagine u r in an algebra exam. </a:t>
            </a:r>
            <a:endParaRPr b="0" lang="en-US" sz="2000" spc="-1" strike="noStrike">
              <a:latin typeface="Arial"/>
            </a:endParaRPr>
          </a:p>
          <a:p>
            <a:pPr marL="216000" indent="-213840">
              <a:lnSpc>
                <a:spcPct val="100000"/>
              </a:lnSpc>
              <a:tabLst>
                <a:tab algn="l" pos="0"/>
              </a:tabLst>
            </a:pPr>
            <a:r>
              <a:rPr b="0" lang="en-US" sz="2000" spc="-1" strike="noStrike">
                <a:latin typeface="Arial"/>
              </a:rPr>
              <a:t>U have a formula sheet </a:t>
            </a:r>
            <a:endParaRPr b="0" lang="en-US" sz="2000" spc="-1" strike="noStrike">
              <a:latin typeface="Arial"/>
            </a:endParaRPr>
          </a:p>
          <a:p>
            <a:pPr marL="216000" indent="-213840">
              <a:lnSpc>
                <a:spcPct val="100000"/>
              </a:lnSpc>
              <a:tabLst>
                <a:tab algn="l" pos="0"/>
              </a:tabLst>
            </a:pPr>
            <a:r>
              <a:rPr b="0" lang="en-US" sz="2000" spc="-1" strike="noStrike">
                <a:latin typeface="Arial"/>
              </a:rPr>
              <a:t>W see the questions and u want to answer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What to do?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Check the questions and see which one of them fits in ur sheet </a:t>
            </a:r>
            <a:endParaRPr b="0" lang="en-US" sz="2000" spc="-1" strike="noStrike">
              <a:latin typeface="Arial"/>
            </a:endParaRPr>
          </a:p>
          <a:p>
            <a:pPr marL="216000" indent="-213840">
              <a:lnSpc>
                <a:spcPct val="100000"/>
              </a:lnSpc>
              <a:tabLst>
                <a:tab algn="l" pos="0"/>
              </a:tabLst>
            </a:pPr>
            <a:r>
              <a:rPr b="0" lang="en-US" sz="2000" spc="-1" strike="noStrike">
                <a:latin typeface="Arial"/>
              </a:rPr>
              <a:t>Then answer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Or u can invent or derive a formula</a:t>
            </a:r>
            <a:endParaRPr b="0" lang="en-US" sz="2000" spc="-1" strike="noStrike">
              <a:latin typeface="Arial"/>
            </a:endParaRPr>
          </a:p>
          <a:p>
            <a:pPr marL="216000" indent="-213840">
              <a:lnSpc>
                <a:spcPct val="100000"/>
              </a:lnSpc>
              <a:tabLst>
                <a:tab algn="l" pos="0"/>
              </a:tabLst>
            </a:pPr>
            <a:r>
              <a:rPr b="0" lang="en-US" sz="2000" spc="-1" strike="noStrike">
                <a:latin typeface="Arial"/>
              </a:rPr>
              <a:t>Which needs time, validation, etc.. </a:t>
            </a:r>
            <a:endParaRPr b="0" lang="en-US" sz="2000" spc="-1" strike="noStrike">
              <a:latin typeface="Arial"/>
            </a:endParaRPr>
          </a:p>
        </p:txBody>
      </p:sp>
      <p:sp>
        <p:nvSpPr>
          <p:cNvPr id="113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379EB5-7191-429F-880C-6EE357809B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PlaceHolder 1"/>
          <p:cNvSpPr>
            <a:spLocks noGrp="1"/>
          </p:cNvSpPr>
          <p:nvPr>
            <p:ph type="sldImg"/>
          </p:nvPr>
        </p:nvSpPr>
        <p:spPr>
          <a:xfrm>
            <a:off x="685800" y="1143000"/>
            <a:ext cx="5483880" cy="3083760"/>
          </a:xfrm>
          <a:prstGeom prst="rect">
            <a:avLst/>
          </a:prstGeom>
        </p:spPr>
      </p:sp>
      <p:sp>
        <p:nvSpPr>
          <p:cNvPr id="113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If we have our data, and we have assumed a popular distribution. Why not start plotting?</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Let’s be honest — the insights aren’t exactly leaping off the page. That’s why we tend to prefer asking questions about specific parameters of interest to us. In </a:t>
            </a:r>
            <a:r>
              <a:rPr b="0" lang="en-US" sz="1200" spc="-1" strike="noStrike" u="sng">
                <a:solidFill>
                  <a:srgbClr val="000000"/>
                </a:solidFill>
                <a:uFillTx/>
                <a:latin typeface="+mn-lt"/>
                <a:ea typeface="+mn-ea"/>
                <a:hlinkClick r:id="rId1"/>
              </a:rPr>
              <a:t>statistics</a:t>
            </a:r>
            <a:r>
              <a:rPr b="0" lang="en-US" sz="1200" spc="-1" strike="noStrike">
                <a:solidFill>
                  <a:srgbClr val="000000"/>
                </a:solidFill>
                <a:latin typeface="+mn-lt"/>
                <a:ea typeface="+mn-ea"/>
              </a:rPr>
              <a:t>, parameters summarize </a:t>
            </a:r>
            <a:r>
              <a:rPr b="0"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b="0" lang="en-US" sz="1200" spc="-1" strike="noStrike">
              <a:latin typeface="Arial"/>
            </a:endParaRPr>
          </a:p>
        </p:txBody>
      </p:sp>
      <p:sp>
        <p:nvSpPr>
          <p:cNvPr id="113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34F34D-3714-4C95-8C1C-C98C82704AE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sldImg"/>
          </p:nvPr>
        </p:nvSpPr>
        <p:spPr>
          <a:xfrm>
            <a:off x="685800" y="1143000"/>
            <a:ext cx="5483880" cy="3083760"/>
          </a:xfrm>
          <a:prstGeom prst="rect">
            <a:avLst/>
          </a:prstGeom>
        </p:spPr>
      </p:sp>
      <p:sp>
        <p:nvSpPr>
          <p:cNvPr id="113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endParaRPr b="0" lang="en-US" sz="2000" spc="-1" strike="noStrike">
              <a:latin typeface="Arial"/>
            </a:endParaRPr>
          </a:p>
          <a:p>
            <a:pPr marL="216000" indent="-213840">
              <a:lnSpc>
                <a:spcPct val="100000"/>
              </a:lnSpc>
              <a:tabLst>
                <a:tab algn="l" pos="0"/>
              </a:tabLst>
            </a:pPr>
            <a:b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13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BF38DD-45CC-427B-BEF1-C4C291796B3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685800" y="1142640"/>
            <a:ext cx="5483160" cy="3083040"/>
          </a:xfrm>
          <a:prstGeom prst="rect">
            <a:avLst/>
          </a:prstGeom>
        </p:spPr>
      </p:sp>
      <p:sp>
        <p:nvSpPr>
          <p:cNvPr id="892"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Selection bias</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A special way to trigger results that are systematically off the mark is to collect your </a:t>
            </a:r>
            <a:r>
              <a:rPr b="0" lang="en-US" sz="1200" spc="-1" strike="noStrike" u="sng">
                <a:solidFill>
                  <a:srgbClr val="000000"/>
                </a:solidFill>
                <a:uFillTx/>
                <a:latin typeface="+mn-lt"/>
                <a:ea typeface="+mn-ea"/>
                <a:hlinkClick r:id="rId1"/>
              </a:rPr>
              <a:t>data</a:t>
            </a:r>
            <a:r>
              <a:rPr b="0" lang="en-US" sz="1200" spc="-1" strike="noStrike">
                <a:solidFill>
                  <a:srgbClr val="000000"/>
                </a:solidFill>
                <a:latin typeface="+mn-lt"/>
                <a:ea typeface="+mn-ea"/>
              </a:rPr>
              <a:t> in a problematic manner. For statisticians who love having things to be grumpy about, </a:t>
            </a:r>
            <a:r>
              <a:rPr b="1" i="1" lang="en-US" sz="1200" spc="-1" strike="noStrike">
                <a:solidFill>
                  <a:srgbClr val="000000"/>
                </a:solidFill>
                <a:latin typeface="+mn-lt"/>
                <a:ea typeface="+mn-ea"/>
              </a:rPr>
              <a:t>selection bias</a:t>
            </a:r>
            <a:r>
              <a:rPr b="0" lang="en-US" sz="1200" spc="-1" strike="noStrike">
                <a:solidFill>
                  <a:srgbClr val="000000"/>
                </a:solidFill>
                <a:latin typeface="+mn-lt"/>
                <a:ea typeface="+mn-ea"/>
              </a:rPr>
              <a:t> is a cherished frenemy. It visits so often!</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i="1" lang="en-US" sz="1200" spc="-1" strike="noStrike">
                <a:solidFill>
                  <a:srgbClr val="000000"/>
                </a:solidFill>
                <a:latin typeface="+mn-lt"/>
                <a:ea typeface="+mn-ea"/>
              </a:rPr>
              <a:t>Selection bias occurs when different members of your </a:t>
            </a:r>
            <a:r>
              <a:rPr b="0" i="1" lang="en-US" sz="1200" spc="-1" strike="noStrike" u="sng">
                <a:solidFill>
                  <a:srgbClr val="000000"/>
                </a:solidFill>
                <a:uFillTx/>
                <a:latin typeface="+mn-lt"/>
                <a:ea typeface="+mn-ea"/>
                <a:hlinkClick r:id="rId2"/>
              </a:rPr>
              <a:t>population of interest</a:t>
            </a:r>
            <a:r>
              <a:rPr b="0" i="1" lang="en-US" sz="1200" spc="-1" strike="noStrike">
                <a:solidFill>
                  <a:srgbClr val="000000"/>
                </a:solidFill>
                <a:latin typeface="+mn-lt"/>
                <a:ea typeface="+mn-ea"/>
              </a:rPr>
              <a:t> have different </a:t>
            </a:r>
            <a:r>
              <a:rPr b="0" i="1" lang="en-US" sz="1200" spc="-1" strike="noStrike" u="sng">
                <a:solidFill>
                  <a:srgbClr val="000000"/>
                </a:solidFill>
                <a:uFillTx/>
                <a:latin typeface="+mn-lt"/>
                <a:ea typeface="+mn-ea"/>
                <a:hlinkClick r:id="rId3"/>
              </a:rPr>
              <a:t>probabilities</a:t>
            </a:r>
            <a:r>
              <a:rPr b="0" i="1" lang="en-US" sz="1200" spc="-1" strike="noStrike">
                <a:solidFill>
                  <a:srgbClr val="000000"/>
                </a:solidFill>
                <a:latin typeface="+mn-lt"/>
                <a:ea typeface="+mn-ea"/>
              </a:rPr>
              <a:t> of arriving in your </a:t>
            </a:r>
            <a:r>
              <a:rPr b="0" i="1" lang="en-US" sz="1200" spc="-1" strike="noStrike" u="sng">
                <a:solidFill>
                  <a:srgbClr val="000000"/>
                </a:solidFill>
                <a:uFillTx/>
                <a:latin typeface="+mn-lt"/>
                <a:ea typeface="+mn-ea"/>
                <a:hlinkClick r:id="rId4"/>
              </a:rPr>
              <a:t>sample</a:t>
            </a:r>
            <a:r>
              <a:rPr b="0" i="1" lang="en-US" sz="1200" spc="-1" strike="noStrike">
                <a:solidFill>
                  <a:srgbClr val="000000"/>
                </a:solidFill>
                <a:latin typeface="+mn-lt"/>
                <a:ea typeface="+mn-ea"/>
              </a:rPr>
              <a:t>.</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In other words, you’re making conclusions from your sample as if it were drawn randomly while it was drawn, er, “randomly” instead.</a:t>
            </a:r>
            <a:endParaRPr b="0" lang="en-US" sz="1200" spc="-1" strike="noStrike">
              <a:latin typeface="Arial"/>
            </a:endParaRPr>
          </a:p>
        </p:txBody>
      </p:sp>
      <p:sp>
        <p:nvSpPr>
          <p:cNvPr id="893"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EEFF96C-2282-4117-A7F1-7DF0918AF9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PlaceHolder 1"/>
          <p:cNvSpPr>
            <a:spLocks noGrp="1"/>
          </p:cNvSpPr>
          <p:nvPr>
            <p:ph type="sldImg"/>
          </p:nvPr>
        </p:nvSpPr>
        <p:spPr>
          <a:xfrm>
            <a:off x="685800" y="1143000"/>
            <a:ext cx="5483880" cy="3083760"/>
          </a:xfrm>
          <a:prstGeom prst="rect">
            <a:avLst/>
          </a:prstGeom>
        </p:spPr>
      </p:sp>
      <p:sp>
        <p:nvSpPr>
          <p:cNvPr id="113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Aren’t all of these are normal distributions?</a:t>
            </a:r>
            <a:endParaRPr b="0" lang="en-US" sz="2000" spc="-1" strike="noStrike">
              <a:latin typeface="Arial"/>
            </a:endParaRPr>
          </a:p>
        </p:txBody>
      </p:sp>
      <p:sp>
        <p:nvSpPr>
          <p:cNvPr id="113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AE6FFD5-BA85-4DAC-81DE-07BF4A46936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PlaceHolder 1"/>
          <p:cNvSpPr>
            <a:spLocks noGrp="1"/>
          </p:cNvSpPr>
          <p:nvPr>
            <p:ph type="sldImg"/>
          </p:nvPr>
        </p:nvSpPr>
        <p:spPr>
          <a:xfrm>
            <a:off x="685800" y="1143000"/>
            <a:ext cx="5483880" cy="3083760"/>
          </a:xfrm>
          <a:prstGeom prst="rect">
            <a:avLst/>
          </a:prstGeom>
        </p:spPr>
      </p:sp>
      <p:sp>
        <p:nvSpPr>
          <p:cNvPr id="114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There’s plenty more Greek to enjoy, since other distributions use other characters for their special quantities.</a:t>
            </a:r>
            <a:endParaRPr b="0" lang="en-US" sz="1200" spc="-1" strike="noStrike">
              <a:latin typeface="Arial"/>
            </a:endParaRPr>
          </a:p>
        </p:txBody>
      </p:sp>
      <p:sp>
        <p:nvSpPr>
          <p:cNvPr id="114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931A0E1-CB92-4417-BADC-F143EEA489F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type="sldImg"/>
          </p:nvPr>
        </p:nvSpPr>
        <p:spPr>
          <a:xfrm>
            <a:off x="685800" y="1143000"/>
            <a:ext cx="5483880" cy="3083760"/>
          </a:xfrm>
          <a:prstGeom prst="rect">
            <a:avLst/>
          </a:prstGeom>
        </p:spPr>
      </p:sp>
      <p:sp>
        <p:nvSpPr>
          <p:cNvPr id="114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Getting to know probability distributions | by Cassie Kozyrkov | Mar, 2021 | Towards Data Science</a:t>
            </a:r>
            <a:endParaRPr b="0" lang="en-US" sz="2000" spc="-1" strike="noStrike">
              <a:latin typeface="Arial"/>
            </a:endParaRPr>
          </a:p>
          <a:p>
            <a:pPr marL="216000" indent="-213840">
              <a:lnSpc>
                <a:spcPct val="100000"/>
              </a:lnSpc>
              <a:tabLst>
                <a:tab algn="l" pos="0"/>
              </a:tabLst>
            </a:pPr>
            <a:r>
              <a:rPr b="0" lang="en-US" sz="2000" spc="-1" strike="noStrike">
                <a:latin typeface="Arial"/>
              </a:rPr>
              <a:t>https://towardsdatascience.com/getting-to-know-probability-distributions-cc1dd1e2f22b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14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3C76C3-7E19-40C5-A024-ADDD14697C9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sldImg"/>
          </p:nvPr>
        </p:nvSpPr>
        <p:spPr>
          <a:xfrm>
            <a:off x="685800" y="1143000"/>
            <a:ext cx="5483880" cy="3083760"/>
          </a:xfrm>
          <a:prstGeom prst="rect">
            <a:avLst/>
          </a:prstGeom>
        </p:spPr>
      </p:sp>
      <p:sp>
        <p:nvSpPr>
          <p:cNvPr id="1147"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Zprojects/ran/starting 2020-2-15/requiredanalysisforpatientcost/new_tasks.Rmd</a:t>
            </a:r>
            <a:endParaRPr b="0" lang="en-US" sz="2000" spc="-1" strike="noStrike">
              <a:latin typeface="Arial"/>
            </a:endParaRPr>
          </a:p>
        </p:txBody>
      </p:sp>
      <p:sp>
        <p:nvSpPr>
          <p:cNvPr id="114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001631-714E-4003-BEC4-43641CCB5F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PlaceHolder 1"/>
          <p:cNvSpPr>
            <a:spLocks noGrp="1"/>
          </p:cNvSpPr>
          <p:nvPr>
            <p:ph type="sldImg"/>
          </p:nvPr>
        </p:nvSpPr>
        <p:spPr>
          <a:xfrm>
            <a:off x="685800" y="1143000"/>
            <a:ext cx="5483880" cy="3083760"/>
          </a:xfrm>
          <a:prstGeom prst="rect">
            <a:avLst/>
          </a:prstGeom>
        </p:spPr>
      </p:sp>
      <p:sp>
        <p:nvSpPr>
          <p:cNvPr id="115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384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115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B10B300-3B0C-4856-88F3-91AB950E5D3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2640"/>
            <a:ext cx="5483160" cy="3083040"/>
          </a:xfrm>
          <a:prstGeom prst="rect">
            <a:avLst/>
          </a:prstGeom>
        </p:spPr>
      </p:sp>
      <p:sp>
        <p:nvSpPr>
          <p:cNvPr id="895"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In that case, your sample isn’t </a:t>
            </a:r>
            <a:r>
              <a:rPr b="0" i="1" lang="en-US" sz="1200" spc="-1" strike="noStrike">
                <a:solidFill>
                  <a:srgbClr val="000000"/>
                </a:solidFill>
                <a:latin typeface="+mn-lt"/>
                <a:ea typeface="+mn-ea"/>
              </a:rPr>
              <a:t>representative </a:t>
            </a:r>
            <a:r>
              <a:rPr b="0" lang="en-US" sz="1200" spc="-1" strike="noStrike">
                <a:solidFill>
                  <a:srgbClr val="000000"/>
                </a:solidFill>
                <a:latin typeface="+mn-lt"/>
                <a:ea typeface="+mn-ea"/>
              </a:rPr>
              <a:t>of your population… which makes your conclusions untrustworthy.</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If your </a:t>
            </a:r>
            <a:r>
              <a:rPr b="0" lang="en-US" sz="1200" spc="-1" strike="noStrike" u="sng">
                <a:solidFill>
                  <a:srgbClr val="000000"/>
                </a:solidFill>
                <a:uFillTx/>
                <a:latin typeface="+mn-lt"/>
                <a:ea typeface="+mn-ea"/>
                <a:hlinkClick r:id="rId1"/>
              </a:rPr>
              <a:t>population of interest</a:t>
            </a:r>
            <a:r>
              <a:rPr b="0" lang="en-US" sz="1200" spc="-1" strike="noStrike">
                <a:solidFill>
                  <a:srgbClr val="000000"/>
                </a:solidFill>
                <a:latin typeface="+mn-lt"/>
                <a:ea typeface="+mn-ea"/>
              </a:rPr>
              <a:t> is </a:t>
            </a:r>
            <a:r>
              <a:rPr b="0" i="1" lang="en-US" sz="1200" spc="-1" strike="noStrike">
                <a:solidFill>
                  <a:srgbClr val="000000"/>
                </a:solidFill>
                <a:latin typeface="+mn-lt"/>
                <a:ea typeface="+mn-ea"/>
              </a:rPr>
              <a:t>all </a:t>
            </a:r>
            <a:r>
              <a:rPr b="0" lang="en-US" sz="1200" spc="-1" strike="noStrike">
                <a:solidFill>
                  <a:srgbClr val="000000"/>
                </a:solidFill>
                <a:latin typeface="+mn-lt"/>
                <a:ea typeface="+mn-ea"/>
              </a:rPr>
              <a:t>New York City residents, then you don’t have a </a:t>
            </a:r>
            <a:r>
              <a:rPr b="0" lang="en-US" sz="1200" spc="-1" strike="noStrike" u="sng">
                <a:solidFill>
                  <a:srgbClr val="000000"/>
                </a:solidFill>
                <a:uFillTx/>
                <a:latin typeface="+mn-lt"/>
                <a:ea typeface="+mn-ea"/>
                <a:hlinkClick r:id="rId2"/>
              </a:rPr>
              <a:t>random sample</a:t>
            </a:r>
            <a:r>
              <a:rPr b="0" lang="en-US" sz="1200" spc="-1" strike="noStrike">
                <a:solidFill>
                  <a:srgbClr val="000000"/>
                </a:solidFill>
                <a:latin typeface="+mn-lt"/>
                <a:ea typeface="+mn-ea"/>
              </a:rPr>
              <a:t> (SRS) unless </a:t>
            </a:r>
            <a:r>
              <a:rPr b="0" i="1" lang="en-US" sz="1200" spc="-1" strike="noStrike">
                <a:solidFill>
                  <a:srgbClr val="000000"/>
                </a:solidFill>
                <a:latin typeface="+mn-lt"/>
                <a:ea typeface="+mn-ea"/>
              </a:rPr>
              <a:t>every</a:t>
            </a:r>
            <a:r>
              <a:rPr b="0" lang="en-US" sz="1200" spc="-1" strike="noStrike">
                <a:solidFill>
                  <a:srgbClr val="000000"/>
                </a:solidFill>
                <a:latin typeface="+mn-lt"/>
                <a:ea typeface="+mn-ea"/>
              </a:rPr>
              <a:t> single New York City resident has equal probability of being included. Is that requirement met by the NY antibody study? Definitely not.</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896"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89FC558-AB26-49C3-9523-8979D310518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PlaceHolder 1"/>
          <p:cNvSpPr>
            <a:spLocks noGrp="1"/>
          </p:cNvSpPr>
          <p:nvPr>
            <p:ph type="sldImg"/>
          </p:nvPr>
        </p:nvSpPr>
        <p:spPr>
          <a:xfrm>
            <a:off x="685800" y="1143000"/>
            <a:ext cx="5483880" cy="3083760"/>
          </a:xfrm>
          <a:prstGeom prst="rect">
            <a:avLst/>
          </a:prstGeom>
        </p:spPr>
      </p:sp>
      <p:sp>
        <p:nvSpPr>
          <p:cNvPr id="115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Look at mean and median for both males and female </a:t>
            </a:r>
            <a:endParaRPr b="0" lang="en-US" sz="2000" spc="-1" strike="noStrike">
              <a:latin typeface="Arial"/>
            </a:endParaRPr>
          </a:p>
          <a:p>
            <a:pPr marL="216000" indent="-213840">
              <a:lnSpc>
                <a:spcPct val="100000"/>
              </a:lnSpc>
              <a:tabLst>
                <a:tab algn="l" pos="0"/>
              </a:tabLst>
            </a:pPr>
            <a:r>
              <a:rPr b="0" lang="en-US" sz="2000" spc="-1" strike="noStrike">
                <a:latin typeface="Arial"/>
              </a:rPr>
              <a:t>Look how females are right skewed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3840">
              <a:lnSpc>
                <a:spcPct val="100000"/>
              </a:lnSpc>
              <a:tabLst>
                <a:tab algn="l" pos="0"/>
              </a:tabLst>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15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62B8B74-82EF-4EBD-AE03-A0FE24CC370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685800" y="1142640"/>
            <a:ext cx="5483160" cy="3083040"/>
          </a:xfrm>
          <a:prstGeom prst="rect">
            <a:avLst/>
          </a:prstGeom>
        </p:spPr>
      </p:sp>
      <p:sp>
        <p:nvSpPr>
          <p:cNvPr id="898" name="PlaceHolder 2"/>
          <p:cNvSpPr>
            <a:spLocks noGrp="1"/>
          </p:cNvSpPr>
          <p:nvPr>
            <p:ph type="body"/>
          </p:nvPr>
        </p:nvSpPr>
        <p:spPr>
          <a:xfrm>
            <a:off x="685800" y="4400280"/>
            <a:ext cx="5483160" cy="3597120"/>
          </a:xfrm>
          <a:prstGeom prst="rect">
            <a:avLst/>
          </a:prstGeom>
        </p:spPr>
        <p:txBody>
          <a:bodyPr lIns="0" rIns="0" tIns="0" bIns="0">
            <a:noAutofit/>
          </a:bodyPr>
          <a:p>
            <a:endParaRPr b="0" lang="en-US" sz="2000" spc="-1" strike="noStrike">
              <a:latin typeface="Arial"/>
            </a:endParaRPr>
          </a:p>
        </p:txBody>
      </p:sp>
      <p:sp>
        <p:nvSpPr>
          <p:cNvPr id="899"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3D988F2-5D7F-46AF-B4E3-5A54A77C27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685800" y="1142640"/>
            <a:ext cx="5483160" cy="3083040"/>
          </a:xfrm>
          <a:prstGeom prst="rect">
            <a:avLst/>
          </a:prstGeom>
        </p:spPr>
      </p:sp>
      <p:sp>
        <p:nvSpPr>
          <p:cNvPr id="901"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One pragmatic quick fix for undercoverage bias is to settle for a less ambitious population definition. Instead of trying to make inferences about “all NYC residents” you could choose instead to talk about “all NYC residents </a:t>
            </a:r>
            <a:r>
              <a:rPr b="0" i="1" lang="en-US" sz="1200" spc="-1" strike="noStrike">
                <a:solidFill>
                  <a:srgbClr val="000000"/>
                </a:solidFill>
                <a:latin typeface="+mn-lt"/>
                <a:ea typeface="+mn-ea"/>
              </a:rPr>
              <a:t>who go outside</a:t>
            </a:r>
            <a:r>
              <a:rPr b="0" lang="en-US" sz="1200" spc="-1" strike="noStrike">
                <a:solidFill>
                  <a:srgbClr val="000000"/>
                </a:solidFill>
                <a:latin typeface="+mn-lt"/>
                <a:ea typeface="+mn-ea"/>
              </a:rPr>
              <a:t>” — problem solved!</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902"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BAB046-462A-46D7-9ACD-CE6CF27E8A8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685800" y="1142640"/>
            <a:ext cx="5483160" cy="3083040"/>
          </a:xfrm>
          <a:prstGeom prst="rect">
            <a:avLst/>
          </a:prstGeom>
        </p:spPr>
      </p:sp>
      <p:sp>
        <p:nvSpPr>
          <p:cNvPr id="904"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Let’s see how the data were gathered. The study tested people “at grocery and big-box stores.” If you’d like increase your probability of exposure, where do you go? To places with a higher density of people, like grocery and big-box stores. Where was the study done? Yup.</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905"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98F15E-5AB3-49CF-BE8E-F1ECAE61ABC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685800" y="1143000"/>
            <a:ext cx="5483880" cy="3083760"/>
          </a:xfrm>
          <a:prstGeom prst="rect">
            <a:avLst/>
          </a:prstGeom>
        </p:spPr>
      </p:sp>
      <p:sp>
        <p:nvSpPr>
          <p:cNvPr id="865"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86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F2B3CF-FD16-4534-8AEA-BD44FAB697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2640"/>
            <a:ext cx="5483160" cy="3083040"/>
          </a:xfrm>
          <a:prstGeom prst="rect">
            <a:avLst/>
          </a:prstGeom>
        </p:spPr>
      </p:sp>
      <p:sp>
        <p:nvSpPr>
          <p:cNvPr id="907"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b="0" lang="en-US" sz="1200" spc="-1" strike="noStrike" u="sng">
                <a:solidFill>
                  <a:srgbClr val="000000"/>
                </a:solidFill>
                <a:uFillTx/>
                <a:latin typeface="+mn-lt"/>
                <a:ea typeface="+mn-ea"/>
                <a:hlinkClick r:id="rId1"/>
              </a:rPr>
              <a:t>COVID-19</a:t>
            </a:r>
            <a:r>
              <a:rPr b="0" lang="en-US" sz="1200" spc="-1" strike="noStrike">
                <a:solidFill>
                  <a:srgbClr val="000000"/>
                </a:solidFill>
                <a:latin typeface="+mn-lt"/>
                <a:ea typeface="+mn-ea"/>
              </a:rPr>
              <a:t> antibodies? Which do you think would be more likely to be in the right place at the right time to participate in the study? Hello, selection bias!</a:t>
            </a:r>
            <a:endParaRPr b="0" lang="en-US" sz="1200" spc="-1" strike="noStrike">
              <a:latin typeface="Arial"/>
            </a:endParaRPr>
          </a:p>
        </p:txBody>
      </p:sp>
      <p:sp>
        <p:nvSpPr>
          <p:cNvPr id="908"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7F7813-834F-4850-8825-7A3D7C03C0F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685800" y="1142640"/>
            <a:ext cx="5483160" cy="3083040"/>
          </a:xfrm>
          <a:prstGeom prst="rect">
            <a:avLst/>
          </a:prstGeom>
        </p:spPr>
      </p:sp>
      <p:sp>
        <p:nvSpPr>
          <p:cNvPr id="910"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volunteer bias   because he suspects he was infected, or currently infected </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 </a:t>
            </a:r>
            <a:endParaRPr b="0" lang="en-US" sz="1200" spc="-1" strike="noStrike">
              <a:latin typeface="Arial"/>
            </a:endParaRPr>
          </a:p>
        </p:txBody>
      </p:sp>
      <p:sp>
        <p:nvSpPr>
          <p:cNvPr id="911"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53D6A8-AC70-494F-8E82-69BB0FF7AE4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685800" y="1142640"/>
            <a:ext cx="5483160" cy="3083040"/>
          </a:xfrm>
          <a:prstGeom prst="rect">
            <a:avLst/>
          </a:prstGeom>
        </p:spPr>
      </p:sp>
      <p:sp>
        <p:nvSpPr>
          <p:cNvPr id="913"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Biased archers have it easy — if you keep hitting the target above the center, at least you can see it and make adjustments. Researchers with selection bias aren’t so lucky. Selection bias means all your results are wrong and you </a:t>
            </a:r>
            <a:r>
              <a:rPr b="0" i="1" lang="en-US" sz="1200" spc="-1" strike="noStrike">
                <a:solidFill>
                  <a:srgbClr val="000000"/>
                </a:solidFill>
                <a:latin typeface="+mn-lt"/>
                <a:ea typeface="+mn-ea"/>
              </a:rPr>
              <a:t>don’t know how wrong</a:t>
            </a:r>
            <a:r>
              <a:rPr b="0" lang="en-US" sz="1200" spc="-1" strike="noStrike">
                <a:solidFill>
                  <a:srgbClr val="000000"/>
                </a:solidFill>
                <a:latin typeface="+mn-lt"/>
                <a:ea typeface="+mn-ea"/>
              </a:rPr>
              <a:t>.</a:t>
            </a:r>
            <a:endParaRPr b="0" lang="en-US" sz="1200" spc="-1" strike="noStrike">
              <a:latin typeface="Arial"/>
            </a:endParaRPr>
          </a:p>
        </p:txBody>
      </p:sp>
      <p:sp>
        <p:nvSpPr>
          <p:cNvPr id="914"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6938D1-F65D-4901-80A7-BE56761EFB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2640"/>
            <a:ext cx="5483160" cy="3083040"/>
          </a:xfrm>
          <a:prstGeom prst="rect">
            <a:avLst/>
          </a:prstGeom>
        </p:spPr>
      </p:sp>
      <p:sp>
        <p:nvSpPr>
          <p:cNvPr id="916"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Is this enough? </a:t>
            </a:r>
            <a:endParaRPr b="0" lang="en-US" sz="2000" spc="-1" strike="noStrike">
              <a:latin typeface="Arial"/>
            </a:endParaRPr>
          </a:p>
        </p:txBody>
      </p:sp>
      <p:sp>
        <p:nvSpPr>
          <p:cNvPr id="917"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B5A8C2-B430-491B-B041-D9DCF92B7E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2640"/>
            <a:ext cx="5483160" cy="3083040"/>
          </a:xfrm>
          <a:prstGeom prst="rect">
            <a:avLst/>
          </a:prstGeom>
        </p:spPr>
      </p:sp>
      <p:sp>
        <p:nvSpPr>
          <p:cNvPr id="919"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1" i="1" lang="en-US" sz="1200" spc="-1" strike="noStrike">
                <a:solidFill>
                  <a:srgbClr val="000000"/>
                </a:solidFill>
                <a:latin typeface="+mn-lt"/>
                <a:ea typeface="+mn-ea"/>
              </a:rPr>
              <a:t>information bias </a:t>
            </a:r>
            <a:r>
              <a:rPr b="0" lang="en-US" sz="1200" spc="-1" strike="noStrike">
                <a:solidFill>
                  <a:srgbClr val="000000"/>
                </a:solidFill>
                <a:latin typeface="+mn-lt"/>
                <a:ea typeface="+mn-ea"/>
              </a:rPr>
              <a:t>occurs when measurements are systematically incorrect.</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Have u heard of PCR sensitivity? </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What if they only detect antibodies above a strict threshold to avoid false alarms?</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920"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FD91F3-872E-436D-8420-E0D7CEA2D89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685800" y="1142640"/>
            <a:ext cx="5483160" cy="3083040"/>
          </a:xfrm>
          <a:prstGeom prst="rect">
            <a:avLst/>
          </a:prstGeom>
        </p:spPr>
      </p:sp>
      <p:sp>
        <p:nvSpPr>
          <p:cNvPr id="922" name="PlaceHolder 2"/>
          <p:cNvSpPr>
            <a:spLocks noGrp="1"/>
          </p:cNvSpPr>
          <p:nvPr>
            <p:ph type="body"/>
          </p:nvPr>
        </p:nvSpPr>
        <p:spPr>
          <a:xfrm>
            <a:off x="685800" y="4400280"/>
            <a:ext cx="5483160" cy="3597120"/>
          </a:xfrm>
          <a:prstGeom prst="rect">
            <a:avLst/>
          </a:prstGeom>
        </p:spPr>
        <p:txBody>
          <a:bodyPr lIns="0" rIns="0" tIns="0" bIns="0">
            <a:noAutofit/>
          </a:bodyPr>
          <a:p>
            <a:endParaRPr b="0" lang="en-US" sz="2000" spc="-1" strike="noStrike">
              <a:latin typeface="Arial"/>
            </a:endParaRPr>
          </a:p>
        </p:txBody>
      </p:sp>
      <p:sp>
        <p:nvSpPr>
          <p:cNvPr id="923"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FC9E842-4EBF-4367-AAD6-BDF439E1B85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685800" y="1142640"/>
            <a:ext cx="5483160" cy="3083040"/>
          </a:xfrm>
          <a:prstGeom prst="rect">
            <a:avLst/>
          </a:prstGeom>
        </p:spPr>
      </p:sp>
      <p:sp>
        <p:nvSpPr>
          <p:cNvPr id="925"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Exposure rate : we know Nothing</a:t>
            </a:r>
            <a:endParaRPr b="0" lang="en-US" sz="2000" spc="-1" strike="noStrike">
              <a:latin typeface="Arial"/>
            </a:endParaRPr>
          </a:p>
        </p:txBody>
      </p:sp>
      <p:sp>
        <p:nvSpPr>
          <p:cNvPr id="926"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0B47FE6-4DD7-434A-9A00-D3235C8C83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685800" y="1142640"/>
            <a:ext cx="5483160" cy="3083040"/>
          </a:xfrm>
          <a:prstGeom prst="rect">
            <a:avLst/>
          </a:prstGeom>
        </p:spPr>
      </p:sp>
      <p:sp>
        <p:nvSpPr>
          <p:cNvPr id="928"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What we know for sure?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Some people at grocery and big box stores got an exciting readout from something called an antibody test.</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929"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744BCAB-9B63-4101-ABE0-7FEF50F0011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685800" y="1142640"/>
            <a:ext cx="5483160" cy="3083040"/>
          </a:xfrm>
          <a:prstGeom prst="rect">
            <a:avLst/>
          </a:prstGeom>
        </p:spPr>
      </p:sp>
      <p:sp>
        <p:nvSpPr>
          <p:cNvPr id="931"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b="0" lang="en-US" sz="1200" spc="-1" strike="noStrike">
              <a:latin typeface="Arial"/>
            </a:endParaRPr>
          </a:p>
        </p:txBody>
      </p:sp>
      <p:sp>
        <p:nvSpPr>
          <p:cNvPr id="932"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1CA651-76F9-4F39-853B-2EF4753B8A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685800" y="1143000"/>
            <a:ext cx="5483880" cy="3083760"/>
          </a:xfrm>
          <a:prstGeom prst="rect">
            <a:avLst/>
          </a:prstGeom>
        </p:spPr>
      </p:sp>
      <p:sp>
        <p:nvSpPr>
          <p:cNvPr id="868"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86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3ABEE2-ED08-410B-A6D1-727B91F8CCA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sldImg"/>
          </p:nvPr>
        </p:nvSpPr>
        <p:spPr>
          <a:xfrm>
            <a:off x="685800" y="1142640"/>
            <a:ext cx="5483160" cy="3083040"/>
          </a:xfrm>
          <a:prstGeom prst="rect">
            <a:avLst/>
          </a:prstGeom>
        </p:spPr>
      </p:sp>
      <p:sp>
        <p:nvSpPr>
          <p:cNvPr id="934"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Instead, my complaint is with the broken telephone game that the rest of the internet is playing.</a:t>
            </a:r>
            <a:endParaRPr b="0" lang="en-US" sz="1200" spc="-1" strike="noStrike">
              <a:latin typeface="Arial"/>
            </a:endParaRPr>
          </a:p>
        </p:txBody>
      </p:sp>
      <p:sp>
        <p:nvSpPr>
          <p:cNvPr id="935"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19C820-5797-4E0D-B13E-71639F5FAFA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685800" y="1142640"/>
            <a:ext cx="5483160" cy="3083040"/>
          </a:xfrm>
          <a:prstGeom prst="rect">
            <a:avLst/>
          </a:prstGeom>
        </p:spPr>
      </p:sp>
      <p:sp>
        <p:nvSpPr>
          <p:cNvPr id="937"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What most frequently occurs on whatsapp?</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a:latin typeface="Arial"/>
              </a:rPr>
              <a:t>Report the title only.</a:t>
            </a:r>
            <a:endParaRPr b="0" lang="en-US" sz="2000" spc="-1" strike="noStrike">
              <a:latin typeface="Arial"/>
            </a:endParaRPr>
          </a:p>
        </p:txBody>
      </p:sp>
      <p:sp>
        <p:nvSpPr>
          <p:cNvPr id="938"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38FBC2-29D1-4D96-9EDB-61A04D12B91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sldImg"/>
          </p:nvPr>
        </p:nvSpPr>
        <p:spPr>
          <a:xfrm>
            <a:off x="685800" y="1142640"/>
            <a:ext cx="5483160" cy="3083040"/>
          </a:xfrm>
          <a:prstGeom prst="rect">
            <a:avLst/>
          </a:prstGeom>
        </p:spPr>
      </p:sp>
      <p:sp>
        <p:nvSpPr>
          <p:cNvPr id="940"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Make pithy summaries of complicated things (e.g. to squeeze everything into a 280 character tweet).</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Prevent readers’ eyes from glazing over (e.g. journalists editorializing scientific publications).</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Persuade someone through trickery (e.g. conveniently “forgetting” to mention studies that cast doubt on the arguments you’re hoping to make).</a:t>
            </a: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Feel better about their opinions (e.g. when they’re suffering from </a:t>
            </a:r>
            <a:r>
              <a:rPr b="0"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p:txBody>
      </p:sp>
      <p:sp>
        <p:nvSpPr>
          <p:cNvPr id="941"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12E1E5E-7729-4FE2-ABCF-9B2B1B9812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685800" y="1142640"/>
            <a:ext cx="5483160" cy="3083040"/>
          </a:xfrm>
          <a:prstGeom prst="rect">
            <a:avLst/>
          </a:prstGeom>
        </p:spPr>
      </p:sp>
      <p:sp>
        <p:nvSpPr>
          <p:cNvPr id="943"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944"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8726CAF-9C5F-4007-AFE5-A0B409F1DF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sldImg"/>
          </p:nvPr>
        </p:nvSpPr>
        <p:spPr>
          <a:xfrm>
            <a:off x="685800" y="1142640"/>
            <a:ext cx="5483160" cy="3083040"/>
          </a:xfrm>
          <a:prstGeom prst="rect">
            <a:avLst/>
          </a:prstGeom>
        </p:spPr>
      </p:sp>
      <p:sp>
        <p:nvSpPr>
          <p:cNvPr id="946"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1200" spc="-1" strike="noStrike">
                <a:solidFill>
                  <a:srgbClr val="000000"/>
                </a:solidFill>
                <a:latin typeface="+mn-lt"/>
                <a:ea typeface="+mn-ea"/>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lang="en-US" sz="1200" spc="-1" strike="noStrike">
              <a:latin typeface="Arial"/>
            </a:endParaRPr>
          </a:p>
          <a:p>
            <a:pPr marL="216000" indent="-213120">
              <a:lnSpc>
                <a:spcPct val="100000"/>
              </a:lnSpc>
              <a:tabLst>
                <a:tab algn="l" pos="0"/>
              </a:tabLst>
            </a:pPr>
            <a:endParaRPr b="0" lang="en-US" sz="12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Unfortunately, we’re not all equally qualified to make good assumptions that lead to </a:t>
            </a:r>
            <a:r>
              <a:rPr b="0" lang="en-US" sz="1200" spc="-1" strike="noStrike" u="sng">
                <a:solidFill>
                  <a:srgbClr val="000000"/>
                </a:solidFill>
                <a:uFillTx/>
                <a:latin typeface="+mn-lt"/>
                <a:ea typeface="+mn-ea"/>
                <a:hlinkClick r:id="rId1"/>
              </a:rPr>
              <a:t>useful conclusions</a:t>
            </a:r>
            <a:r>
              <a:rPr b="0" lang="en-US" sz="1200" spc="-1" strike="noStrike">
                <a:solidFill>
                  <a:srgbClr val="000000"/>
                </a:solidFill>
                <a:latin typeface="+mn-lt"/>
                <a:ea typeface="+mn-ea"/>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pc="-1" strike="noStrike">
                <a:solidFill>
                  <a:srgbClr val="000000"/>
                </a:solidFill>
                <a:latin typeface="+mn-lt"/>
                <a:ea typeface="+mn-ea"/>
              </a:rPr>
              <a:t>my</a:t>
            </a:r>
            <a:r>
              <a:rPr b="0" lang="en-US" sz="1200" spc="-1" strike="noStrike">
                <a:solidFill>
                  <a:srgbClr val="000000"/>
                </a:solidFill>
                <a:latin typeface="+mn-lt"/>
                <a:ea typeface="+mn-ea"/>
              </a:rPr>
              <a:t> hands.</a:t>
            </a:r>
            <a:endParaRPr b="0" lang="en-US" sz="1200" spc="-1" strike="noStrike">
              <a:latin typeface="Arial"/>
            </a:endParaRPr>
          </a:p>
        </p:txBody>
      </p:sp>
      <p:sp>
        <p:nvSpPr>
          <p:cNvPr id="947"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1CCC4A-0EF0-4326-9D87-07CF0406440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685800" y="1142640"/>
            <a:ext cx="5483160" cy="3083040"/>
          </a:xfrm>
          <a:prstGeom prst="rect">
            <a:avLst/>
          </a:prstGeom>
        </p:spPr>
      </p:sp>
      <p:sp>
        <p:nvSpPr>
          <p:cNvPr id="949" name="PlaceHolder 2"/>
          <p:cNvSpPr>
            <a:spLocks noGrp="1"/>
          </p:cNvSpPr>
          <p:nvPr>
            <p:ph type="body"/>
          </p:nvPr>
        </p:nvSpPr>
        <p:spPr>
          <a:xfrm>
            <a:off x="68544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Were 21% of New York City residents really infected with the novel coronavirus? | by Cassie Kozyrkov | Towards Data Science</a:t>
            </a:r>
            <a:endParaRPr b="0" lang="en-US" sz="2000" spc="-1" strike="noStrike">
              <a:latin typeface="Arial"/>
            </a:endParaRPr>
          </a:p>
          <a:p>
            <a:pPr marL="216000" indent="-213120">
              <a:lnSpc>
                <a:spcPct val="100000"/>
              </a:lnSpc>
              <a:tabLst>
                <a:tab algn="l" pos="0"/>
              </a:tabLst>
            </a:pPr>
            <a:r>
              <a:rPr b="0" lang="en-US" sz="2000" spc="-1" strike="noStrike">
                <a:latin typeface="Arial"/>
              </a:rPr>
              <a:t>https://towardsdatascience.com/were-21-of-new-york-city-residents-really-infected-with-covid-19-aab6ebefda0</a:t>
            </a:r>
            <a:endParaRPr b="0" lang="en-US" sz="2000" spc="-1" strike="noStrike">
              <a:latin typeface="Arial"/>
            </a:endParaRPr>
          </a:p>
        </p:txBody>
      </p:sp>
      <p:sp>
        <p:nvSpPr>
          <p:cNvPr id="950"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04F118-DD6C-410F-8532-14EF60B57EA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sldImg"/>
          </p:nvPr>
        </p:nvSpPr>
        <p:spPr>
          <a:xfrm>
            <a:off x="685800" y="1143000"/>
            <a:ext cx="5483880" cy="3083760"/>
          </a:xfrm>
          <a:prstGeom prst="rect">
            <a:avLst/>
          </a:prstGeom>
        </p:spPr>
      </p:sp>
      <p:sp>
        <p:nvSpPr>
          <p:cNvPr id="95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Let’s call them goldfish </a:t>
            </a:r>
            <a:endParaRPr b="0" lang="en-US" sz="2000" spc="-1" strike="noStrike">
              <a:latin typeface="Arial"/>
            </a:endParaRPr>
          </a:p>
        </p:txBody>
      </p:sp>
      <p:sp>
        <p:nvSpPr>
          <p:cNvPr id="95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91BF55C-67FB-4BED-9E1A-78BCC6F69FA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685800" y="1143000"/>
            <a:ext cx="5483880" cy="3083760"/>
          </a:xfrm>
          <a:prstGeom prst="rect">
            <a:avLst/>
          </a:prstGeom>
        </p:spPr>
      </p:sp>
      <p:sp>
        <p:nvSpPr>
          <p:cNvPr id="95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Can gold fish in general have different colors? </a:t>
            </a:r>
            <a:endParaRPr b="0" lang="en-US" sz="2000" spc="-1" strike="noStrike">
              <a:latin typeface="Arial"/>
            </a:endParaRPr>
          </a:p>
        </p:txBody>
      </p:sp>
      <p:sp>
        <p:nvSpPr>
          <p:cNvPr id="95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187C8A-C957-44C4-B964-A8C5902618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sldImg"/>
          </p:nvPr>
        </p:nvSpPr>
        <p:spPr>
          <a:xfrm>
            <a:off x="685800" y="1143000"/>
            <a:ext cx="5483880" cy="3083760"/>
          </a:xfrm>
          <a:prstGeom prst="rect">
            <a:avLst/>
          </a:prstGeom>
        </p:spPr>
      </p:sp>
      <p:sp>
        <p:nvSpPr>
          <p:cNvPr id="95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Can a gold fish have a non-gold color ? Yes </a:t>
            </a:r>
            <a:endParaRPr b="0" lang="en-US" sz="2000" spc="-1" strike="noStrike">
              <a:latin typeface="Arial"/>
            </a:endParaRPr>
          </a:p>
        </p:txBody>
      </p:sp>
      <p:sp>
        <p:nvSpPr>
          <p:cNvPr id="95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95B64D-7523-42D0-94F8-B323DB157C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685800" y="1143000"/>
            <a:ext cx="5483880" cy="3083760"/>
          </a:xfrm>
          <a:prstGeom prst="rect">
            <a:avLst/>
          </a:prstGeom>
        </p:spPr>
      </p:sp>
      <p:sp>
        <p:nvSpPr>
          <p:cNvPr id="96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Sine we are describing our dataset, that’s data mining or analytics or descriptive statistics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96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6D0A1A-2AE0-4570-9D50-871E4EB4816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PlaceHolder 1"/>
          <p:cNvSpPr>
            <a:spLocks noGrp="1"/>
          </p:cNvSpPr>
          <p:nvPr>
            <p:ph type="sldImg"/>
          </p:nvPr>
        </p:nvSpPr>
        <p:spPr>
          <a:xfrm>
            <a:off x="685800" y="1143000"/>
            <a:ext cx="5483880" cy="3083760"/>
          </a:xfrm>
          <a:prstGeom prst="rect">
            <a:avLst/>
          </a:prstGeom>
        </p:spPr>
      </p:sp>
      <p:sp>
        <p:nvSpPr>
          <p:cNvPr id="96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Because u are certain about the answer </a:t>
            </a:r>
            <a:endParaRPr b="0" lang="en-US" sz="2000" spc="-1" strike="noStrike">
              <a:latin typeface="Arial"/>
            </a:endParaRPr>
          </a:p>
        </p:txBody>
      </p:sp>
      <p:sp>
        <p:nvSpPr>
          <p:cNvPr id="96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DF5A62-7660-468D-AD8D-5B58402C94E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sldImg"/>
          </p:nvPr>
        </p:nvSpPr>
        <p:spPr>
          <a:xfrm>
            <a:off x="685800" y="1143000"/>
            <a:ext cx="5483880" cy="3083760"/>
          </a:xfrm>
          <a:prstGeom prst="rect">
            <a:avLst/>
          </a:prstGeom>
        </p:spPr>
      </p:sp>
      <p:sp>
        <p:nvSpPr>
          <p:cNvPr id="967"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96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8C6BF2-AF5D-4B8B-90C8-87723955C65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sldImg"/>
          </p:nvPr>
        </p:nvSpPr>
        <p:spPr>
          <a:xfrm>
            <a:off x="685800" y="1143000"/>
            <a:ext cx="5483880" cy="3083760"/>
          </a:xfrm>
          <a:prstGeom prst="rect">
            <a:avLst/>
          </a:prstGeom>
        </p:spPr>
      </p:sp>
      <p:sp>
        <p:nvSpPr>
          <p:cNvPr id="97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Is there uncertainty?</a:t>
            </a:r>
            <a:endParaRPr b="0" lang="en-US" sz="2000" spc="-1" strike="noStrike">
              <a:latin typeface="Arial"/>
            </a:endParaRPr>
          </a:p>
        </p:txBody>
      </p:sp>
      <p:sp>
        <p:nvSpPr>
          <p:cNvPr id="97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010640-493C-4E0B-9824-80D2012FC60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685800" y="1142640"/>
            <a:ext cx="5483160" cy="3083040"/>
          </a:xfrm>
          <a:prstGeom prst="rect">
            <a:avLst/>
          </a:prstGeom>
        </p:spPr>
      </p:sp>
      <p:sp>
        <p:nvSpPr>
          <p:cNvPr id="871"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Get more examples </a:t>
            </a:r>
            <a:endParaRPr b="0" lang="en-US" sz="2000" spc="-1" strike="noStrike">
              <a:latin typeface="Arial"/>
            </a:endParaRPr>
          </a:p>
        </p:txBody>
      </p:sp>
      <p:sp>
        <p:nvSpPr>
          <p:cNvPr id="872"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231967-5713-4386-8961-C3695DC4642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685800" y="1143000"/>
            <a:ext cx="5483880" cy="3083760"/>
          </a:xfrm>
          <a:prstGeom prst="rect">
            <a:avLst/>
          </a:prstGeom>
        </p:spPr>
      </p:sp>
      <p:sp>
        <p:nvSpPr>
          <p:cNvPr id="973"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97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AC5D02-1BD0-4F4E-A3CE-1E578B47474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sldImg"/>
          </p:nvPr>
        </p:nvSpPr>
        <p:spPr>
          <a:xfrm>
            <a:off x="685800" y="1143000"/>
            <a:ext cx="5483880" cy="3083760"/>
          </a:xfrm>
          <a:prstGeom prst="rect">
            <a:avLst/>
          </a:prstGeom>
        </p:spPr>
      </p:sp>
      <p:sp>
        <p:nvSpPr>
          <p:cNvPr id="976"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97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535EE7-510B-4546-ABD5-EDE8AE1A7F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sldImg"/>
          </p:nvPr>
        </p:nvSpPr>
        <p:spPr>
          <a:xfrm>
            <a:off x="685800" y="1143000"/>
            <a:ext cx="5483880" cy="3083760"/>
          </a:xfrm>
          <a:prstGeom prst="rect">
            <a:avLst/>
          </a:prstGeom>
        </p:spPr>
      </p:sp>
      <p:sp>
        <p:nvSpPr>
          <p:cNvPr id="979"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U don’t want to have PhD in stats without knowing when to use statistics</a:t>
            </a:r>
            <a:endParaRPr b="0" lang="en-US" sz="2000" spc="-1" strike="noStrike">
              <a:latin typeface="Arial"/>
            </a:endParaRPr>
          </a:p>
        </p:txBody>
      </p:sp>
      <p:sp>
        <p:nvSpPr>
          <p:cNvPr id="98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2C270B-94CB-46C3-B269-E82355233B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sldImg"/>
          </p:nvPr>
        </p:nvSpPr>
        <p:spPr>
          <a:xfrm>
            <a:off x="685800" y="1143000"/>
            <a:ext cx="5483880" cy="3083760"/>
          </a:xfrm>
          <a:prstGeom prst="rect">
            <a:avLst/>
          </a:prstGeom>
        </p:spPr>
      </p:sp>
      <p:sp>
        <p:nvSpPr>
          <p:cNvPr id="982"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If you’re indifferent between these hats to begin with and you get more votes for blue than orange, there’s no math in the world that should tell you to pick orange. Math isn’t magic and it doesn’t violate common sense.</a:t>
            </a:r>
            <a:endParaRPr b="0" lang="en-US" sz="1200" spc="-1" strike="noStrike">
              <a:latin typeface="Arial"/>
            </a:endParaRPr>
          </a:p>
        </p:txBody>
      </p:sp>
      <p:sp>
        <p:nvSpPr>
          <p:cNvPr id="98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1B5BB65-96AD-4418-9E97-B583248A7B0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685800" y="1143000"/>
            <a:ext cx="5483880" cy="3083760"/>
          </a:xfrm>
          <a:prstGeom prst="rect">
            <a:avLst/>
          </a:prstGeom>
        </p:spPr>
      </p:sp>
      <p:sp>
        <p:nvSpPr>
          <p:cNvPr id="985"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b="0" lang="en-US" sz="1200" spc="-1" strike="noStrike">
              <a:latin typeface="Arial"/>
            </a:endParaRPr>
          </a:p>
        </p:txBody>
      </p:sp>
      <p:sp>
        <p:nvSpPr>
          <p:cNvPr id="98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1023B2-DFB9-4BD6-94C4-D1A1C78C66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type="sldImg"/>
          </p:nvPr>
        </p:nvSpPr>
        <p:spPr>
          <a:xfrm>
            <a:off x="685800" y="1143000"/>
            <a:ext cx="5483880" cy="3083760"/>
          </a:xfrm>
          <a:prstGeom prst="rect">
            <a:avLst/>
          </a:prstGeom>
        </p:spPr>
      </p:sp>
      <p:sp>
        <p:nvSpPr>
          <p:cNvPr id="98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No!!!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Don’t waste ur time</a:t>
            </a:r>
            <a:endParaRPr b="0" lang="en-US" sz="1200" spc="-1" strike="noStrike">
              <a:latin typeface="Arial"/>
            </a:endParaRPr>
          </a:p>
        </p:txBody>
      </p:sp>
      <p:sp>
        <p:nvSpPr>
          <p:cNvPr id="98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91CCCC-4672-45EF-880E-73E3E7351D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PlaceHolder 1"/>
          <p:cNvSpPr>
            <a:spLocks noGrp="1"/>
          </p:cNvSpPr>
          <p:nvPr>
            <p:ph type="sldImg"/>
          </p:nvPr>
        </p:nvSpPr>
        <p:spPr>
          <a:xfrm>
            <a:off x="685800" y="1143000"/>
            <a:ext cx="5483880" cy="3083760"/>
          </a:xfrm>
          <a:prstGeom prst="rect">
            <a:avLst/>
          </a:prstGeom>
        </p:spPr>
      </p:sp>
      <p:sp>
        <p:nvSpPr>
          <p:cNvPr id="99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But it could be wrong!” Of course it could be wrong, that’s what it means to be uncertain. There’s no mathemagic in the world that can make certainty out of uncertainty. Your best guess might be a mistake, but it is your </a:t>
            </a:r>
            <a:r>
              <a:rPr b="0" i="1" lang="en-US" sz="1200" spc="-1" strike="noStrike">
                <a:solidFill>
                  <a:srgbClr val="000000"/>
                </a:solidFill>
                <a:latin typeface="+mn-lt"/>
                <a:ea typeface="+mn-ea"/>
              </a:rPr>
              <a:t>best </a:t>
            </a:r>
            <a:r>
              <a:rPr b="0" lang="en-US" sz="1200" spc="-1" strike="noStrike">
                <a:solidFill>
                  <a:srgbClr val="000000"/>
                </a:solidFill>
                <a:latin typeface="+mn-lt"/>
                <a:ea typeface="+mn-ea"/>
              </a:rPr>
              <a:t>guess, which makes any other guess a worse guess and even more likely to be wrong.</a:t>
            </a:r>
            <a:endParaRPr b="0" lang="en-US" sz="1200" spc="-1" strike="noStrike">
              <a:latin typeface="Arial"/>
            </a:endParaRPr>
          </a:p>
        </p:txBody>
      </p:sp>
      <p:sp>
        <p:nvSpPr>
          <p:cNvPr id="99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A06370-C454-4926-BF39-001CE6F261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sldImg"/>
          </p:nvPr>
        </p:nvSpPr>
        <p:spPr>
          <a:xfrm>
            <a:off x="685800" y="1143000"/>
            <a:ext cx="5483880" cy="3083760"/>
          </a:xfrm>
          <a:prstGeom prst="rect">
            <a:avLst/>
          </a:prstGeom>
        </p:spPr>
      </p:sp>
      <p:sp>
        <p:nvSpPr>
          <p:cNvPr id="994"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But it could be wrong!” Of course it could be wrong, that’s what it means to be uncertain. There’s no mathemagic in the world that can make certainty out of uncertainty. Your best guess might be a mistake, but it is your </a:t>
            </a:r>
            <a:r>
              <a:rPr b="0" i="1" lang="en-US" sz="1200" spc="-1" strike="noStrike">
                <a:solidFill>
                  <a:srgbClr val="000000"/>
                </a:solidFill>
                <a:latin typeface="+mn-lt"/>
                <a:ea typeface="+mn-ea"/>
              </a:rPr>
              <a:t>best </a:t>
            </a:r>
            <a:r>
              <a:rPr b="0" lang="en-US" sz="1200" spc="-1" strike="noStrike">
                <a:solidFill>
                  <a:srgbClr val="000000"/>
                </a:solidFill>
                <a:latin typeface="+mn-lt"/>
                <a:ea typeface="+mn-ea"/>
              </a:rPr>
              <a:t>guess, which makes any other guess a worse guess and even more likely to be wrong.</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p:txBody>
      </p:sp>
      <p:sp>
        <p:nvSpPr>
          <p:cNvPr id="99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5843D3-2FC4-4411-ABEF-6C8E03619E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sldImg"/>
          </p:nvPr>
        </p:nvSpPr>
        <p:spPr>
          <a:xfrm>
            <a:off x="685800" y="1143000"/>
            <a:ext cx="5483880" cy="3083760"/>
          </a:xfrm>
          <a:prstGeom prst="rect">
            <a:avLst/>
          </a:prstGeom>
        </p:spPr>
      </p:sp>
      <p:sp>
        <p:nvSpPr>
          <p:cNvPr id="997"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Msh far2a </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This is ur best guess</a:t>
            </a:r>
            <a:endParaRPr b="0" lang="en-US" sz="1200" spc="-1" strike="noStrike">
              <a:latin typeface="Arial"/>
            </a:endParaRPr>
          </a:p>
        </p:txBody>
      </p:sp>
      <p:sp>
        <p:nvSpPr>
          <p:cNvPr id="99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FFA721-F293-41DD-B326-E66A5F1E6B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sldImg"/>
          </p:nvPr>
        </p:nvSpPr>
        <p:spPr>
          <a:xfrm>
            <a:off x="685800" y="1143000"/>
            <a:ext cx="5483880" cy="3083760"/>
          </a:xfrm>
          <a:prstGeom prst="rect">
            <a:avLst/>
          </a:prstGeom>
        </p:spPr>
      </p:sp>
      <p:sp>
        <p:nvSpPr>
          <p:cNvPr id="100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Don’t waste your time on statistics | by Cassie Kozyrkov | Towards Data Science</a:t>
            </a:r>
            <a:endParaRPr b="0" lang="en-US" sz="2000" spc="-1" strike="noStrike">
              <a:latin typeface="Arial"/>
            </a:endParaRPr>
          </a:p>
          <a:p>
            <a:pPr marL="216000" indent="-213840">
              <a:lnSpc>
                <a:spcPct val="100000"/>
              </a:lnSpc>
              <a:tabLst>
                <a:tab algn="l" pos="0"/>
              </a:tabLst>
            </a:pPr>
            <a:r>
              <a:rPr b="0" lang="en-US" sz="2000" spc="-1" strike="noStrike">
                <a:latin typeface="Arial"/>
              </a:rPr>
              <a:t>https://towardsdatascience.com/whats-the-point-of-statistics-8163635da56c </a:t>
            </a:r>
            <a:endParaRPr b="0" lang="en-US" sz="2000" spc="-1" strike="noStrike">
              <a:latin typeface="Arial"/>
            </a:endParaRPr>
          </a:p>
        </p:txBody>
      </p:sp>
      <p:sp>
        <p:nvSpPr>
          <p:cNvPr id="100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42F24F-E42D-4563-B8A1-A2510D8EB6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sldImg"/>
          </p:nvPr>
        </p:nvSpPr>
        <p:spPr>
          <a:xfrm>
            <a:off x="685800" y="1143000"/>
            <a:ext cx="5483880" cy="3083760"/>
          </a:xfrm>
          <a:prstGeom prst="rect">
            <a:avLst/>
          </a:prstGeom>
        </p:spPr>
      </p:sp>
      <p:sp>
        <p:nvSpPr>
          <p:cNvPr id="1003"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04"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E65A2FF-F367-4976-925D-47D7D8CA223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685800" y="1142640"/>
            <a:ext cx="5483160" cy="3083040"/>
          </a:xfrm>
          <a:prstGeom prst="rect">
            <a:avLst/>
          </a:prstGeom>
        </p:spPr>
      </p:sp>
      <p:sp>
        <p:nvSpPr>
          <p:cNvPr id="874" name="PlaceHolder 2"/>
          <p:cNvSpPr>
            <a:spLocks noGrp="1"/>
          </p:cNvSpPr>
          <p:nvPr>
            <p:ph type="body"/>
          </p:nvPr>
        </p:nvSpPr>
        <p:spPr>
          <a:xfrm>
            <a:off x="685800" y="4400280"/>
            <a:ext cx="5483160" cy="359712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Ya3ny eh?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1200" spc="-1" strike="noStrike">
                <a:solidFill>
                  <a:srgbClr val="000000"/>
                </a:solidFill>
                <a:latin typeface="+mn-lt"/>
                <a:ea typeface="+mn-ea"/>
              </a:rPr>
              <a:t>If lopsided results are misleading, that doesn’t necessarily mean that they were born out of the </a:t>
            </a:r>
            <a:r>
              <a:rPr b="0" i="1" lang="en-US" sz="1200" spc="-1" strike="noStrike">
                <a:solidFill>
                  <a:srgbClr val="000000"/>
                </a:solidFill>
                <a:latin typeface="+mn-lt"/>
                <a:ea typeface="+mn-ea"/>
              </a:rPr>
              <a:t>intent </a:t>
            </a:r>
            <a:r>
              <a:rPr b="0" lang="en-US" sz="1200" spc="-1" strike="noStrike">
                <a:solidFill>
                  <a:srgbClr val="000000"/>
                </a:solidFill>
                <a:latin typeface="+mn-lt"/>
                <a:ea typeface="+mn-ea"/>
              </a:rPr>
              <a:t>to mislead. Perhaps they were, perhaps they weren’t. Statistical bias can come about through negligence, ignorance, expediancy, or shenanigans.</a:t>
            </a:r>
            <a:endParaRPr b="0" lang="en-US" sz="1200" spc="-1" strike="noStrike">
              <a:latin typeface="Arial"/>
            </a:endParaRPr>
          </a:p>
        </p:txBody>
      </p:sp>
      <p:sp>
        <p:nvSpPr>
          <p:cNvPr id="875"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046F21-3361-48D1-89B8-8C9497A639C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PlaceHolder 1"/>
          <p:cNvSpPr>
            <a:spLocks noGrp="1"/>
          </p:cNvSpPr>
          <p:nvPr>
            <p:ph type="sldImg"/>
          </p:nvPr>
        </p:nvSpPr>
        <p:spPr>
          <a:xfrm>
            <a:off x="685800" y="1143000"/>
            <a:ext cx="5483880" cy="3083760"/>
          </a:xfrm>
          <a:prstGeom prst="rect">
            <a:avLst/>
          </a:prstGeom>
        </p:spPr>
      </p:sp>
      <p:sp>
        <p:nvSpPr>
          <p:cNvPr id="1006"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07"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A22D91-3BE0-4EDE-A478-623685957B3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PlaceHolder 1"/>
          <p:cNvSpPr>
            <a:spLocks noGrp="1"/>
          </p:cNvSpPr>
          <p:nvPr>
            <p:ph type="sldImg"/>
          </p:nvPr>
        </p:nvSpPr>
        <p:spPr>
          <a:xfrm>
            <a:off x="685800" y="1143000"/>
            <a:ext cx="5483880" cy="3083760"/>
          </a:xfrm>
          <a:prstGeom prst="rect">
            <a:avLst/>
          </a:prstGeom>
        </p:spPr>
      </p:sp>
      <p:sp>
        <p:nvSpPr>
          <p:cNvPr id="1009"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10"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53EC0B-9100-49D3-9400-6FCA6CCE46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PlaceHolder 1"/>
          <p:cNvSpPr>
            <a:spLocks noGrp="1"/>
          </p:cNvSpPr>
          <p:nvPr>
            <p:ph type="sldImg"/>
          </p:nvPr>
        </p:nvSpPr>
        <p:spPr>
          <a:xfrm>
            <a:off x="685800" y="1143000"/>
            <a:ext cx="5483880" cy="3083760"/>
          </a:xfrm>
          <a:prstGeom prst="rect">
            <a:avLst/>
          </a:prstGeom>
        </p:spPr>
      </p:sp>
      <p:sp>
        <p:nvSpPr>
          <p:cNvPr id="1012"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13"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E58462-16CF-4D53-B71E-FEA01CDF255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sldImg"/>
          </p:nvPr>
        </p:nvSpPr>
        <p:spPr>
          <a:xfrm>
            <a:off x="685800" y="1143000"/>
            <a:ext cx="5483880" cy="3083760"/>
          </a:xfrm>
          <a:prstGeom prst="rect">
            <a:avLst/>
          </a:prstGeom>
        </p:spPr>
      </p:sp>
      <p:sp>
        <p:nvSpPr>
          <p:cNvPr id="1015"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16"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5231B7-4993-4603-8FFC-8DE7CD8C92F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sldImg"/>
          </p:nvPr>
        </p:nvSpPr>
        <p:spPr>
          <a:xfrm>
            <a:off x="685800" y="1143000"/>
            <a:ext cx="5483880" cy="3083760"/>
          </a:xfrm>
          <a:prstGeom prst="rect">
            <a:avLst/>
          </a:prstGeom>
        </p:spPr>
      </p:sp>
      <p:sp>
        <p:nvSpPr>
          <p:cNvPr id="1018"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Bayes theorem is not a big deal </a:t>
            </a:r>
            <a:endParaRPr b="0" lang="en-US" sz="2000" spc="-1" strike="noStrike">
              <a:latin typeface="Arial"/>
            </a:endParaRPr>
          </a:p>
        </p:txBody>
      </p:sp>
      <p:sp>
        <p:nvSpPr>
          <p:cNvPr id="1019"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49087E-3626-40B5-AB23-7B5499A150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sldImg"/>
          </p:nvPr>
        </p:nvSpPr>
        <p:spPr>
          <a:xfrm>
            <a:off x="685800" y="1143000"/>
            <a:ext cx="5483880" cy="3083760"/>
          </a:xfrm>
          <a:prstGeom prst="rect">
            <a:avLst/>
          </a:prstGeom>
        </p:spPr>
      </p:sp>
      <p:sp>
        <p:nvSpPr>
          <p:cNvPr id="1021"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https://statquest.org/bayes-theorem-clearly-explained/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022"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AF79BB-4947-46B0-BED0-F15B0B2A785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685800" y="1142640"/>
            <a:ext cx="5483160" cy="3083040"/>
          </a:xfrm>
          <a:prstGeom prst="rect">
            <a:avLst/>
          </a:prstGeom>
        </p:spPr>
      </p:sp>
      <p:sp>
        <p:nvSpPr>
          <p:cNvPr id="877" name="PlaceHolder 2"/>
          <p:cNvSpPr>
            <a:spLocks noGrp="1"/>
          </p:cNvSpPr>
          <p:nvPr>
            <p:ph type="body"/>
          </p:nvPr>
        </p:nvSpPr>
        <p:spPr>
          <a:xfrm>
            <a:off x="685800" y="4400280"/>
            <a:ext cx="5483160" cy="3597120"/>
          </a:xfrm>
          <a:prstGeom prst="rect">
            <a:avLst/>
          </a:prstGeom>
        </p:spPr>
        <p:txBody>
          <a:bodyPr lIns="0" rIns="0" tIns="0" bIns="0">
            <a:noAutofit/>
          </a:bodyPr>
          <a:p>
            <a:endParaRPr b="0" lang="en-US" sz="2000" spc="-1" strike="noStrike">
              <a:latin typeface="Arial"/>
            </a:endParaRPr>
          </a:p>
        </p:txBody>
      </p:sp>
      <p:sp>
        <p:nvSpPr>
          <p:cNvPr id="878" name="CustomShape 3"/>
          <p:cNvSpPr/>
          <p:nvPr/>
        </p:nvSpPr>
        <p:spPr>
          <a:xfrm>
            <a:off x="3884400" y="868500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9B7846-267B-444F-9D61-F71402F66B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PlaceHolder 1"/>
          <p:cNvSpPr>
            <a:spLocks noGrp="1"/>
          </p:cNvSpPr>
          <p:nvPr>
            <p:ph type="sldImg"/>
          </p:nvPr>
        </p:nvSpPr>
        <p:spPr>
          <a:xfrm>
            <a:off x="685800" y="1143000"/>
            <a:ext cx="5483880" cy="3083760"/>
          </a:xfrm>
          <a:prstGeom prst="rect">
            <a:avLst/>
          </a:prstGeom>
        </p:spPr>
      </p:sp>
      <p:sp>
        <p:nvSpPr>
          <p:cNvPr id="1024" name="PlaceHolder 2"/>
          <p:cNvSpPr>
            <a:spLocks noGrp="1"/>
          </p:cNvSpPr>
          <p:nvPr>
            <p:ph type="body"/>
          </p:nvPr>
        </p:nvSpPr>
        <p:spPr>
          <a:xfrm>
            <a:off x="685800" y="4400640"/>
            <a:ext cx="5483880" cy="3597840"/>
          </a:xfrm>
          <a:prstGeom prst="rect">
            <a:avLst/>
          </a:prstGeom>
        </p:spPr>
        <p:txBody>
          <a:bodyPr lIns="0" rIns="0" tIns="0" bIns="0">
            <a:noAutofit/>
          </a:bodyPr>
          <a:p>
            <a:endParaRPr b="0" lang="en-US" sz="2000" spc="-1" strike="noStrike">
              <a:latin typeface="Arial"/>
            </a:endParaRPr>
          </a:p>
        </p:txBody>
      </p:sp>
      <p:sp>
        <p:nvSpPr>
          <p:cNvPr id="1025"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67D62E1-37DB-4244-9D13-E135B1B768B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PlaceHolder 1"/>
          <p:cNvSpPr>
            <a:spLocks noGrp="1"/>
          </p:cNvSpPr>
          <p:nvPr>
            <p:ph type="sldImg"/>
          </p:nvPr>
        </p:nvSpPr>
        <p:spPr>
          <a:xfrm>
            <a:off x="685800" y="1143000"/>
            <a:ext cx="5483880" cy="3083760"/>
          </a:xfrm>
          <a:prstGeom prst="rect">
            <a:avLst/>
          </a:prstGeom>
        </p:spPr>
      </p:sp>
      <p:sp>
        <p:nvSpPr>
          <p:cNvPr id="1027"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humor - What is your favorite "data analysis" cartoon? - Cross Validated</a:t>
            </a:r>
            <a:endParaRPr b="0" lang="en-US" sz="2000" spc="-1" strike="noStrike">
              <a:latin typeface="Arial"/>
            </a:endParaRPr>
          </a:p>
          <a:p>
            <a:pPr marL="216000" indent="-213840">
              <a:lnSpc>
                <a:spcPct val="100000"/>
              </a:lnSpc>
              <a:tabLst>
                <a:tab algn="l" pos="0"/>
              </a:tabLst>
            </a:pPr>
            <a:r>
              <a:rPr b="0" lang="en-US" sz="2000" spc="-1" strike="noStrike">
                <a:latin typeface="Arial"/>
              </a:rPr>
              <a:t>https://stats.stackexchange.com/questions/423/what-is-your-favorite-data-analysis-cartoon/38295#38295</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But if you know that "there is a bomb" (yours) in the plane, which we may call event AA, and you are willing to accept that the "existence of a second bomb" (event BB) is independent of AA, then P(B∣A)=P(B)=1/1000P(B∣A)=P(B)=1/1000. Always condition on what you know. And yeah, I deserve a −1−1 for screwing a good joke</a:t>
            </a:r>
            <a:endParaRPr b="0" lang="en-US" sz="1200" spc="-1" strike="noStrike">
              <a:latin typeface="Arial"/>
            </a:endParaRPr>
          </a:p>
        </p:txBody>
      </p:sp>
      <p:sp>
        <p:nvSpPr>
          <p:cNvPr id="1028"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738324-EAFB-4727-8982-DD3A012A267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1"/>
          <p:cNvSpPr>
            <a:spLocks noGrp="1"/>
          </p:cNvSpPr>
          <p:nvPr>
            <p:ph type="sldImg"/>
          </p:nvPr>
        </p:nvSpPr>
        <p:spPr>
          <a:xfrm>
            <a:off x="685800" y="1143000"/>
            <a:ext cx="5483880" cy="3083760"/>
          </a:xfrm>
          <a:prstGeom prst="rect">
            <a:avLst/>
          </a:prstGeom>
        </p:spPr>
      </p:sp>
      <p:sp>
        <p:nvSpPr>
          <p:cNvPr id="1030"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nSpc>
                <a:spcPct val="100000"/>
              </a:lnSpc>
              <a:tabLst>
                <a:tab algn="l" pos="0"/>
              </a:tabLst>
            </a:pPr>
            <a:r>
              <a:rPr b="0" lang="en-US" sz="1200" spc="-1" strike="noStrike">
                <a:solidFill>
                  <a:srgbClr val="000000"/>
                </a:solidFill>
                <a:latin typeface="+mn-lt"/>
                <a:ea typeface="+mn-ea"/>
              </a:rPr>
              <a:t>Greetings new recruits! Welcome to the training camp for gladiators</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Be warned! One in three of you does not survive the training</a:t>
            </a:r>
            <a:endParaRPr b="0" lang="en-US" sz="1200" spc="-1" strike="noStrike">
              <a:latin typeface="Arial"/>
            </a:endParaRPr>
          </a:p>
          <a:p>
            <a:pPr marL="216000" indent="-213840">
              <a:lnSpc>
                <a:spcPct val="100000"/>
              </a:lnSpc>
              <a:tabLst>
                <a:tab algn="l" pos="0"/>
              </a:tabLst>
            </a:pPr>
            <a:r>
              <a:rPr b="0" lang="en-US" sz="1200" spc="-1" strike="noStrike">
                <a:solidFill>
                  <a:srgbClr val="000000"/>
                </a:solidFill>
                <a:latin typeface="+mn-lt"/>
                <a:ea typeface="+mn-ea"/>
              </a:rPr>
              <a:t>33.3% ... That's not so bad</a:t>
            </a: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endParaRPr b="0" lang="en-US" sz="12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humor - What is your favorite "data analysis" cartoon? - Cross Validated</a:t>
            </a: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https://stats.stackexchange.com/questions/423/what-is-your-favorite-data-analysis-cartoon/38295#38295</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a:p>
            <a:pPr marL="216000" indent="-213840">
              <a:lnSpc>
                <a:spcPct val="100000"/>
              </a:lnSpc>
              <a:tabLst>
                <a:tab algn="l" pos="0"/>
              </a:tabLst>
            </a:pPr>
            <a:r>
              <a:rPr b="0" lang="en-US" sz="2000" spc="-1" strike="noStrike">
                <a:solidFill>
                  <a:srgbClr val="000000"/>
                </a:solidFill>
                <a:latin typeface="+mn-lt"/>
                <a:ea typeface="+mn-ea"/>
              </a:rPr>
              <a:t>As a pointer to why we should think about </a:t>
            </a:r>
            <a:r>
              <a:rPr b="0" i="1" lang="en-US" sz="2000" spc="-1" strike="noStrike">
                <a:solidFill>
                  <a:srgbClr val="000000"/>
                </a:solidFill>
                <a:latin typeface="+mn-lt"/>
                <a:ea typeface="+mn-ea"/>
              </a:rPr>
              <a:t>conditional</a:t>
            </a:r>
            <a:r>
              <a:rPr b="0" lang="en-US" sz="2000" spc="-1" strike="noStrike">
                <a:solidFill>
                  <a:srgbClr val="000000"/>
                </a:solidFill>
                <a:latin typeface="+mn-lt"/>
                <a:ea typeface="+mn-ea"/>
              </a:rPr>
              <a:t> probabilities (and from then on, to why tools like logistic regression are useful for predicting risk) this is an excellent cartoon. </a:t>
            </a:r>
            <a:endParaRPr b="0" lang="en-US" sz="2000" spc="-1" strike="noStrike">
              <a:latin typeface="Arial"/>
            </a:endParaRPr>
          </a:p>
          <a:p>
            <a:pPr marL="216000" indent="-213840">
              <a:lnSpc>
                <a:spcPct val="100000"/>
              </a:lnSpc>
              <a:tabLst>
                <a:tab algn="l" pos="0"/>
              </a:tabLst>
            </a:pPr>
            <a:endParaRPr b="0" lang="en-US" sz="2000" spc="-1" strike="noStrike">
              <a:latin typeface="Arial"/>
            </a:endParaRPr>
          </a:p>
        </p:txBody>
      </p:sp>
      <p:sp>
        <p:nvSpPr>
          <p:cNvPr id="1031" name="CustomShape 3"/>
          <p:cNvSpPr/>
          <p:nvPr/>
        </p:nvSpPr>
        <p:spPr>
          <a:xfrm>
            <a:off x="3884760" y="8685360"/>
            <a:ext cx="2969280" cy="4561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4E856A-0307-4626-9900-5B4260F498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6360" cy="164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1120" cy="1070280"/>
          </a:xfrm>
          <a:prstGeom prst="rect">
            <a:avLst/>
          </a:prstGeom>
          <a:ln>
            <a:noFill/>
          </a:ln>
        </p:spPr>
      </p:pic>
      <p:pic>
        <p:nvPicPr>
          <p:cNvPr id="2" name="Picture 8" descr=""/>
          <p:cNvPicPr/>
          <p:nvPr/>
        </p:nvPicPr>
        <p:blipFill>
          <a:blip r:embed="rId3"/>
          <a:stretch/>
        </p:blipFill>
        <p:spPr>
          <a:xfrm>
            <a:off x="10986840" y="201960"/>
            <a:ext cx="1131120" cy="107028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5680"/>
            <a:ext cx="12185280" cy="1642680"/>
          </a:xfrm>
          <a:prstGeom prst="rect">
            <a:avLst/>
          </a:prstGeom>
          <a:solidFill>
            <a:srgbClr val="2683c6"/>
          </a:solidFill>
          <a:ln w="25560">
            <a:noFill/>
          </a:ln>
        </p:spPr>
        <p:style>
          <a:lnRef idx="0"/>
          <a:fillRef idx="0"/>
          <a:effectRef idx="0"/>
          <a:fontRef idx="minor"/>
        </p:style>
      </p:sp>
      <p:pic>
        <p:nvPicPr>
          <p:cNvPr id="42" name="Picture 7" descr=""/>
          <p:cNvPicPr/>
          <p:nvPr/>
        </p:nvPicPr>
        <p:blipFill>
          <a:blip r:embed="rId2"/>
          <a:stretch/>
        </p:blipFill>
        <p:spPr>
          <a:xfrm>
            <a:off x="10986120" y="201600"/>
            <a:ext cx="1130400" cy="1069560"/>
          </a:xfrm>
          <a:prstGeom prst="rect">
            <a:avLst/>
          </a:prstGeom>
          <a:ln>
            <a:noFill/>
          </a:ln>
        </p:spPr>
      </p:pic>
      <p:sp>
        <p:nvSpPr>
          <p:cNvPr id="4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1" name="CustomShape 1"/>
          <p:cNvSpPr/>
          <p:nvPr/>
        </p:nvSpPr>
        <p:spPr>
          <a:xfrm>
            <a:off x="360" y="176040"/>
            <a:ext cx="12186360" cy="164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 name="Picture 7" descr=""/>
          <p:cNvPicPr/>
          <p:nvPr/>
        </p:nvPicPr>
        <p:blipFill>
          <a:blip r:embed="rId2"/>
          <a:stretch/>
        </p:blipFill>
        <p:spPr>
          <a:xfrm>
            <a:off x="10986840" y="201960"/>
            <a:ext cx="1131120" cy="1070280"/>
          </a:xfrm>
          <a:prstGeom prst="rect">
            <a:avLst/>
          </a:prstGeom>
          <a:ln>
            <a:noFill/>
          </a:ln>
        </p:spPr>
      </p:pic>
      <p:pic>
        <p:nvPicPr>
          <p:cNvPr id="83" name="Picture 6" descr=""/>
          <p:cNvPicPr/>
          <p:nvPr/>
        </p:nvPicPr>
        <p:blipFill>
          <a:blip r:embed="rId3"/>
          <a:stretch/>
        </p:blipFill>
        <p:spPr>
          <a:xfrm>
            <a:off x="10986840" y="201960"/>
            <a:ext cx="1131120" cy="1070280"/>
          </a:xfrm>
          <a:prstGeom prst="rect">
            <a:avLst/>
          </a:prstGeom>
          <a:ln>
            <a:noFill/>
          </a:ln>
        </p:spPr>
      </p:pic>
      <p:sp>
        <p:nvSpPr>
          <p:cNvPr id="8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2" name="CustomShape 1"/>
          <p:cNvSpPr/>
          <p:nvPr/>
        </p:nvSpPr>
        <p:spPr>
          <a:xfrm>
            <a:off x="360" y="176040"/>
            <a:ext cx="12186360" cy="164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3" name="Picture 7" descr=""/>
          <p:cNvPicPr/>
          <p:nvPr/>
        </p:nvPicPr>
        <p:blipFill>
          <a:blip r:embed="rId2"/>
          <a:stretch/>
        </p:blipFill>
        <p:spPr>
          <a:xfrm>
            <a:off x="10986840" y="201960"/>
            <a:ext cx="1131120" cy="1070280"/>
          </a:xfrm>
          <a:prstGeom prst="rect">
            <a:avLst/>
          </a:prstGeom>
          <a:ln>
            <a:noFill/>
          </a:ln>
        </p:spPr>
      </p:pic>
      <p:pic>
        <p:nvPicPr>
          <p:cNvPr id="124" name="Picture 6" descr=""/>
          <p:cNvPicPr/>
          <p:nvPr/>
        </p:nvPicPr>
        <p:blipFill>
          <a:blip r:embed="rId3"/>
          <a:stretch/>
        </p:blipFill>
        <p:spPr>
          <a:xfrm>
            <a:off x="10986840" y="201960"/>
            <a:ext cx="1131120" cy="1070280"/>
          </a:xfrm>
          <a:prstGeom prst="rect">
            <a:avLst/>
          </a:prstGeom>
          <a:ln>
            <a:noFill/>
          </a:ln>
        </p:spPr>
      </p:pic>
      <p:sp>
        <p:nvSpPr>
          <p:cNvPr id="125"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6"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3" name="CustomShape 1"/>
          <p:cNvSpPr/>
          <p:nvPr/>
        </p:nvSpPr>
        <p:spPr>
          <a:xfrm>
            <a:off x="360" y="176040"/>
            <a:ext cx="12186360" cy="164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4" name="Picture 7" descr=""/>
          <p:cNvPicPr/>
          <p:nvPr/>
        </p:nvPicPr>
        <p:blipFill>
          <a:blip r:embed="rId2"/>
          <a:stretch/>
        </p:blipFill>
        <p:spPr>
          <a:xfrm>
            <a:off x="10986840" y="201960"/>
            <a:ext cx="1131120" cy="1070280"/>
          </a:xfrm>
          <a:prstGeom prst="rect">
            <a:avLst/>
          </a:prstGeom>
          <a:ln>
            <a:noFill/>
          </a:ln>
        </p:spPr>
      </p:pic>
      <p:pic>
        <p:nvPicPr>
          <p:cNvPr id="165" name="Picture 8" descr=""/>
          <p:cNvPicPr/>
          <p:nvPr/>
        </p:nvPicPr>
        <p:blipFill>
          <a:blip r:embed="rId3"/>
          <a:stretch/>
        </p:blipFill>
        <p:spPr>
          <a:xfrm>
            <a:off x="10986840" y="201960"/>
            <a:ext cx="1131120" cy="1070280"/>
          </a:xfrm>
          <a:prstGeom prst="rect">
            <a:avLst/>
          </a:prstGeom>
          <a:ln>
            <a:noFill/>
          </a:ln>
        </p:spPr>
      </p:pic>
      <p:sp>
        <p:nvSpPr>
          <p:cNvPr id="16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4" name="CustomShape 1"/>
          <p:cNvSpPr/>
          <p:nvPr/>
        </p:nvSpPr>
        <p:spPr>
          <a:xfrm>
            <a:off x="360" y="176040"/>
            <a:ext cx="12186360" cy="164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5" name="Picture 7" descr=""/>
          <p:cNvPicPr/>
          <p:nvPr/>
        </p:nvPicPr>
        <p:blipFill>
          <a:blip r:embed="rId2"/>
          <a:stretch/>
        </p:blipFill>
        <p:spPr>
          <a:xfrm>
            <a:off x="10986840" y="201960"/>
            <a:ext cx="1131120" cy="1070280"/>
          </a:xfrm>
          <a:prstGeom prst="rect">
            <a:avLst/>
          </a:prstGeom>
          <a:ln>
            <a:noFill/>
          </a:ln>
        </p:spPr>
      </p:pic>
      <p:pic>
        <p:nvPicPr>
          <p:cNvPr id="206" name="Picture 6" descr=""/>
          <p:cNvPicPr/>
          <p:nvPr/>
        </p:nvPicPr>
        <p:blipFill>
          <a:blip r:embed="rId3"/>
          <a:stretch/>
        </p:blipFill>
        <p:spPr>
          <a:xfrm>
            <a:off x="10986840" y="201960"/>
            <a:ext cx="1131120" cy="1070280"/>
          </a:xfrm>
          <a:prstGeom prst="rect">
            <a:avLst/>
          </a:prstGeom>
          <a:ln>
            <a:noFill/>
          </a:ln>
        </p:spPr>
      </p:pic>
      <p:sp>
        <p:nvSpPr>
          <p:cNvPr id="20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5" name="CustomShape 1"/>
          <p:cNvSpPr/>
          <p:nvPr/>
        </p:nvSpPr>
        <p:spPr>
          <a:xfrm>
            <a:off x="360" y="176040"/>
            <a:ext cx="12186360" cy="164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6" name="Picture 7" descr=""/>
          <p:cNvPicPr/>
          <p:nvPr/>
        </p:nvPicPr>
        <p:blipFill>
          <a:blip r:embed="rId2"/>
          <a:stretch/>
        </p:blipFill>
        <p:spPr>
          <a:xfrm>
            <a:off x="10986840" y="201960"/>
            <a:ext cx="1131120" cy="1070280"/>
          </a:xfrm>
          <a:prstGeom prst="rect">
            <a:avLst/>
          </a:prstGeom>
          <a:ln>
            <a:noFill/>
          </a:ln>
        </p:spPr>
      </p:pic>
      <p:sp>
        <p:nvSpPr>
          <p:cNvPr id="247"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48"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49"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25.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25.xml"/><Relationship Id="rId3"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61.xml"/><Relationship Id="rId4"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25.xml"/><Relationship Id="rId4"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5.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25.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38.jpeg"/><Relationship Id="rId2" Type="http://schemas.openxmlformats.org/officeDocument/2006/relationships/slideLayout" Target="../slideLayouts/slideLayout25.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jpeg"/><Relationship Id="rId3" Type="http://schemas.openxmlformats.org/officeDocument/2006/relationships/image" Target="../media/image141.jpeg"/><Relationship Id="rId4" Type="http://schemas.openxmlformats.org/officeDocument/2006/relationships/slideLayout" Target="../slideLayouts/slideLayout25.xml"/><Relationship Id="rId5"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5.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43.jpeg"/><Relationship Id="rId2" Type="http://schemas.openxmlformats.org/officeDocument/2006/relationships/slideLayout" Target="../slideLayouts/slideLayout25.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5.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25.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25.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25.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hyperlink" Target="https://www.businessinsider.com/nyc-residents-coronavirus-antibodies-study-cuomo-2020-4" TargetMode="External"/><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jpeg"/><Relationship Id="rId3" Type="http://schemas.openxmlformats.org/officeDocument/2006/relationships/slideLayout" Target="../slideLayouts/slideLayout25.xml"/><Relationship Id="rId4"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53.jpeg"/><Relationship Id="rId2"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image" Target="../media/image154.jpeg"/><Relationship Id="rId2" Type="http://schemas.openxmlformats.org/officeDocument/2006/relationships/slideLayout" Target="../slideLayouts/slideLayout25.xml"/><Relationship Id="rId3"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5.xml"/>
</Relationships>
</file>

<file path=ppt/slides/_rels/slide125.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5.xml"/>
</Relationships>
</file>

<file path=ppt/slides/_rels/slide126.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5.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25.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25.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jpe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25.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slideLayout" Target="../slideLayouts/slideLayout25.xml"/><Relationship Id="rId4"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76.xml"/><Relationship Id="rId3"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76.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gif"/><Relationship Id="rId3" Type="http://schemas.openxmlformats.org/officeDocument/2006/relationships/slideLayout" Target="../slideLayouts/slideLayout61.xml"/><Relationship Id="rId4"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76.xml"/>
</Relationships>
</file>

<file path=ppt/slides/_rels/slide139.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7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174.jpeg"/><Relationship Id="rId2" Type="http://schemas.openxmlformats.org/officeDocument/2006/relationships/slideLayout" Target="../slideLayouts/slideLayout61.xml"/><Relationship Id="rId3"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gif"/><Relationship Id="rId3" Type="http://schemas.openxmlformats.org/officeDocument/2006/relationships/slideLayout" Target="../slideLayouts/slideLayout61.xml"/><Relationship Id="rId4"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76.xml"/><Relationship Id="rId3"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61.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76.xml"/><Relationship Id="rId3"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76.xml"/>
</Relationships>
</file>

<file path=ppt/slides/_rels/slide146.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76.xml"/><Relationship Id="rId4"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jpeg"/><Relationship Id="rId3" Type="http://schemas.openxmlformats.org/officeDocument/2006/relationships/image" Target="../media/image185.png"/><Relationship Id="rId4" Type="http://schemas.openxmlformats.org/officeDocument/2006/relationships/slideLayout" Target="../slideLayouts/slideLayout76.xml"/><Relationship Id="rId5"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slideLayout" Target="../slideLayouts/slideLayout76.xml"/><Relationship Id="rId4"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76.xml"/><Relationship Id="rId3"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76.xml"/><Relationship Id="rId3"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hyperlink" Target="http://shiny.calpoly.sh/Prob_View/" TargetMode="External"/><Relationship Id="rId4" Type="http://schemas.openxmlformats.org/officeDocument/2006/relationships/hyperlink" Target="http://shiny.calpoly.sh/Prob_View/" TargetMode="External"/><Relationship Id="rId5" Type="http://schemas.openxmlformats.org/officeDocument/2006/relationships/slideLayout" Target="../slideLayouts/slideLayout76.xml"/><Relationship Id="rId6"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76.xml"/>
</Relationships>
</file>

<file path=ppt/slides/_rels/slide153.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61.xml"/><Relationship Id="rId3"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76.xml"/>
</Relationships>
</file>

<file path=ppt/slides/_rels/slide15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xml"/>
</Relationships>
</file>

<file path=ppt/slides/_rels/slide156.xml.rels><?xml version="1.0" encoding="UTF-8"?>
<Relationships xmlns="http://schemas.openxmlformats.org/package/2006/relationships"><Relationship Id="rId1" Type="http://schemas.openxmlformats.org/officeDocument/2006/relationships/hyperlink" Target="https://istats.shinyapps.io/NormalDist/" TargetMode="External"/><Relationship Id="rId2" Type="http://schemas.openxmlformats.org/officeDocument/2006/relationships/hyperlink" Target="https://istats.shinyapps.io/NormalDist/" TargetMode="External"/><Relationship Id="rId3" Type="http://schemas.openxmlformats.org/officeDocument/2006/relationships/image" Target="../media/image196.png"/><Relationship Id="rId4"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9.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25.xml"/><Relationship Id="rId3"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25.xml"/><Relationship Id="rId3"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slideLayout" Target="../slideLayouts/slideLayout25.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3.xml.rels><?xml version="1.0" encoding="UTF-8"?>
<Relationships xmlns="http://schemas.openxmlformats.org/package/2006/relationships"><Relationship Id="rId1" Type="http://schemas.openxmlformats.org/officeDocument/2006/relationships/hyperlink" Target="https://www.datacamp.com/projects/479" TargetMode="External"/><Relationship Id="rId2" Type="http://schemas.openxmlformats.org/officeDocument/2006/relationships/hyperlink" Target="https://www.datacamp.com/projects/479" TargetMode="External"/><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github.com/santarabantoosoo/Data-Analysis-NanoDegree-2.0" TargetMode="External"/><Relationship Id="rId2" Type="http://schemas.openxmlformats.org/officeDocument/2006/relationships/hyperlink" Target="https://github.com/santarabantoosoo/Data-Analysis-NanoDegree-2.0" TargetMode="External"/><Relationship Id="rId3" Type="http://schemas.openxmlformats.org/officeDocument/2006/relationships/hyperlink" Target="https://github.com/santarabantoosoo/Data-Analysis-NanoDegree-2.0" TargetMode="External"/><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25.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5.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25.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25.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25.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s://www.businessinsider.com/nyc-residents-coronavirus-antibodies-study-cuomo-2020-4" TargetMode="External"/><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25.xml"/><Relationship Id="rId5"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Relationship Id="rId4"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25.xml"/><Relationship Id="rId4"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5.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hyperlink" Target="https://www.kaggle.com/lakshya91/a-case-study-with-conditional-probability" TargetMode="External"/><Relationship Id="rId2" Type="http://schemas.openxmlformats.org/officeDocument/2006/relationships/hyperlink" Target="https://www.kaggle.com/lakshya91/a-case-study-with-conditional-probability" TargetMode="External"/><Relationship Id="rId3"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slideLayout" Target="../slideLayouts/slideLayout61.xml"/>
</Relationships>
</file>

<file path=ppt/slides/_rels/slide91.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hyperlink" Target="https://review.udacity.com/#!/rubrics/1214/view" TargetMode="External"/><Relationship Id="rId5" Type="http://schemas.openxmlformats.org/officeDocument/2006/relationships/hyperlink" Target="https://review.udacity.com/#!/rubrics/1214/view" TargetMode="External"/><Relationship Id="rId6" Type="http://schemas.openxmlformats.org/officeDocument/2006/relationships/slideLayout" Target="../slideLayouts/slideLayout61.xml"/><Relationship Id="rId7"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hyperlink" Target="https://medium.com/@maxtingle/10-jupyter-notebook-extensions-making-my-lyfe-easier-f40139a334ce" TargetMode="External"/><Relationship Id="rId2" Type="http://schemas.openxmlformats.org/officeDocument/2006/relationships/hyperlink" Target="https://medium.com/@maxtingle/10-jupyter-notebook-extensions-making-my-lyfe-easier-f40139a334ce" TargetMode="External"/><Relationship Id="rId3" Type="http://schemas.openxmlformats.org/officeDocument/2006/relationships/hyperlink" Target="https://medium.com/@maxtingle/10-jupyter-notebook-extensions-making-my-lyfe-easier-f40139a334ce" TargetMode="External"/><Relationship Id="rId4"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25.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hyperlink" Target="https://www.bayesrulesbook.com/" TargetMode="External"/><Relationship Id="rId2" Type="http://schemas.openxmlformats.org/officeDocument/2006/relationships/image" Target="../media/image124.png"/><Relationship Id="rId3" Type="http://schemas.openxmlformats.org/officeDocument/2006/relationships/slideLayout" Target="../slideLayouts/slideLayout27.xml"/>
</Relationships>
</file>

<file path=ppt/slides/_rels/slide9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293"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4</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202400" y="283680"/>
            <a:ext cx="9780480" cy="1505520"/>
          </a:xfrm>
          <a:prstGeom prst="rect">
            <a:avLst/>
          </a:prstGeom>
          <a:noFill/>
          <a:ln>
            <a:noFill/>
          </a:ln>
        </p:spPr>
        <p:style>
          <a:lnRef idx="0"/>
          <a:fillRef idx="0"/>
          <a:effectRef idx="0"/>
          <a:fontRef idx="minor"/>
        </p:style>
      </p:sp>
      <p:sp>
        <p:nvSpPr>
          <p:cNvPr id="319" name="CustomShape 2"/>
          <p:cNvSpPr/>
          <p:nvPr/>
        </p:nvSpPr>
        <p:spPr>
          <a:xfrm>
            <a:off x="1202400" y="2011680"/>
            <a:ext cx="9780480" cy="4203000"/>
          </a:xfrm>
          <a:prstGeom prst="rect">
            <a:avLst/>
          </a:prstGeom>
          <a:noFill/>
          <a:ln>
            <a:noFill/>
          </a:ln>
        </p:spPr>
        <p:style>
          <a:lnRef idx="0"/>
          <a:fillRef idx="0"/>
          <a:effectRef idx="0"/>
          <a:fontRef idx="minor"/>
        </p:style>
      </p:sp>
      <p:pic>
        <p:nvPicPr>
          <p:cNvPr id="320" name="Picture 3_8" descr=""/>
          <p:cNvPicPr/>
          <p:nvPr/>
        </p:nvPicPr>
        <p:blipFill>
          <a:blip r:embed="rId1"/>
          <a:stretch/>
        </p:blipFill>
        <p:spPr>
          <a:xfrm>
            <a:off x="2089800" y="2885760"/>
            <a:ext cx="8008200" cy="108288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1202760" y="284040"/>
            <a:ext cx="9781560" cy="1506240"/>
          </a:xfrm>
          <a:prstGeom prst="rect">
            <a:avLst/>
          </a:prstGeom>
          <a:noFill/>
          <a:ln>
            <a:noFill/>
          </a:ln>
        </p:spPr>
        <p:style>
          <a:lnRef idx="0"/>
          <a:fillRef idx="0"/>
          <a:effectRef idx="0"/>
          <a:fontRef idx="minor"/>
        </p:style>
      </p:sp>
      <p:sp>
        <p:nvSpPr>
          <p:cNvPr id="631" name="CustomShape 2"/>
          <p:cNvSpPr/>
          <p:nvPr/>
        </p:nvSpPr>
        <p:spPr>
          <a:xfrm>
            <a:off x="1202760" y="2011680"/>
            <a:ext cx="9781560" cy="4203720"/>
          </a:xfrm>
          <a:prstGeom prst="rect">
            <a:avLst/>
          </a:prstGeom>
          <a:noFill/>
          <a:ln>
            <a:noFill/>
          </a:ln>
        </p:spPr>
        <p:style>
          <a:lnRef idx="0"/>
          <a:fillRef idx="0"/>
          <a:effectRef idx="0"/>
          <a:fontRef idx="minor"/>
        </p:style>
      </p:sp>
      <p:pic>
        <p:nvPicPr>
          <p:cNvPr id="632" name="Picture 3" descr=""/>
          <p:cNvPicPr/>
          <p:nvPr/>
        </p:nvPicPr>
        <p:blipFill>
          <a:blip r:embed="rId1"/>
          <a:stretch/>
        </p:blipFill>
        <p:spPr>
          <a:xfrm>
            <a:off x="437400" y="1619280"/>
            <a:ext cx="9553320" cy="498852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1202760" y="284040"/>
            <a:ext cx="9781560" cy="1506240"/>
          </a:xfrm>
          <a:prstGeom prst="rect">
            <a:avLst/>
          </a:prstGeom>
          <a:noFill/>
          <a:ln>
            <a:noFill/>
          </a:ln>
        </p:spPr>
        <p:style>
          <a:lnRef idx="0"/>
          <a:fillRef idx="0"/>
          <a:effectRef idx="0"/>
          <a:fontRef idx="minor"/>
        </p:style>
      </p:sp>
      <p:sp>
        <p:nvSpPr>
          <p:cNvPr id="634" name="CustomShape 2"/>
          <p:cNvSpPr/>
          <p:nvPr/>
        </p:nvSpPr>
        <p:spPr>
          <a:xfrm>
            <a:off x="1202760" y="2011680"/>
            <a:ext cx="9781560" cy="4203720"/>
          </a:xfrm>
          <a:prstGeom prst="rect">
            <a:avLst/>
          </a:prstGeom>
          <a:noFill/>
          <a:ln>
            <a:noFill/>
          </a:ln>
        </p:spPr>
        <p:style>
          <a:lnRef idx="0"/>
          <a:fillRef idx="0"/>
          <a:effectRef idx="0"/>
          <a:fontRef idx="minor"/>
        </p:style>
      </p:sp>
      <p:pic>
        <p:nvPicPr>
          <p:cNvPr id="635" name="Picture 3" descr=""/>
          <p:cNvPicPr/>
          <p:nvPr/>
        </p:nvPicPr>
        <p:blipFill>
          <a:blip r:embed="rId1"/>
          <a:stretch/>
        </p:blipFill>
        <p:spPr>
          <a:xfrm>
            <a:off x="258480" y="875880"/>
            <a:ext cx="11567520" cy="580896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637" name="CustomShape 2"/>
          <p:cNvSpPr/>
          <p:nvPr/>
        </p:nvSpPr>
        <p:spPr>
          <a:xfrm>
            <a:off x="1202760" y="2011680"/>
            <a:ext cx="9781560" cy="4203720"/>
          </a:xfrm>
          <a:prstGeom prst="rect">
            <a:avLst/>
          </a:prstGeom>
          <a:noFill/>
          <a:ln>
            <a:noFill/>
          </a:ln>
        </p:spPr>
        <p:style>
          <a:lnRef idx="0"/>
          <a:fillRef idx="0"/>
          <a:effectRef idx="0"/>
          <a:fontRef idx="minor"/>
        </p:style>
      </p:sp>
      <p:pic>
        <p:nvPicPr>
          <p:cNvPr id="638" name="Picture 3_2" descr=""/>
          <p:cNvPicPr/>
          <p:nvPr/>
        </p:nvPicPr>
        <p:blipFill>
          <a:blip r:embed="rId1"/>
          <a:stretch/>
        </p:blipFill>
        <p:spPr>
          <a:xfrm>
            <a:off x="3231360" y="2147760"/>
            <a:ext cx="4979880" cy="1331280"/>
          </a:xfrm>
          <a:prstGeom prst="rect">
            <a:avLst/>
          </a:prstGeom>
          <a:ln>
            <a:noFill/>
          </a:ln>
        </p:spPr>
      </p:pic>
      <p:sp>
        <p:nvSpPr>
          <p:cNvPr id="639" name="CustomShape 3"/>
          <p:cNvSpPr/>
          <p:nvPr/>
        </p:nvSpPr>
        <p:spPr>
          <a:xfrm>
            <a:off x="2127240" y="4431600"/>
            <a:ext cx="2883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640" name="CustomShape 4"/>
          <p:cNvSpPr/>
          <p:nvPr/>
        </p:nvSpPr>
        <p:spPr>
          <a:xfrm>
            <a:off x="7130160" y="4431600"/>
            <a:ext cx="3012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pic>
        <p:nvPicPr>
          <p:cNvPr id="641" name="Picture 7_1" descr=""/>
          <p:cNvPicPr/>
          <p:nvPr/>
        </p:nvPicPr>
        <p:blipFill>
          <a:blip r:embed="rId2"/>
          <a:stretch/>
        </p:blipFill>
        <p:spPr>
          <a:xfrm>
            <a:off x="4182840" y="5115600"/>
            <a:ext cx="3394080" cy="156924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common is the disease?</a:t>
            </a:r>
            <a:endParaRPr b="0" lang="en-US" sz="4000" spc="-1" strike="noStrike">
              <a:latin typeface="Arial"/>
            </a:endParaRPr>
          </a:p>
        </p:txBody>
      </p:sp>
      <p:sp>
        <p:nvSpPr>
          <p:cNvPr id="643"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Prevalence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3600" spc="-1" strike="noStrike">
                <a:solidFill>
                  <a:srgbClr val="ffffff"/>
                </a:solidFill>
                <a:latin typeface="Corbel"/>
                <a:ea typeface="DejaVu Sans"/>
              </a:rPr>
              <a:t>1%</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CustomShape 1"/>
          <p:cNvSpPr/>
          <p:nvPr/>
        </p:nvSpPr>
        <p:spPr>
          <a:xfrm>
            <a:off x="1202760" y="284040"/>
            <a:ext cx="9781560" cy="1506240"/>
          </a:xfrm>
          <a:prstGeom prst="rect">
            <a:avLst/>
          </a:prstGeom>
          <a:noFill/>
          <a:ln>
            <a:noFill/>
          </a:ln>
        </p:spPr>
        <p:style>
          <a:lnRef idx="0"/>
          <a:fillRef idx="0"/>
          <a:effectRef idx="0"/>
          <a:fontRef idx="minor"/>
        </p:style>
      </p:sp>
      <p:sp>
        <p:nvSpPr>
          <p:cNvPr id="645" name="CustomShape 2"/>
          <p:cNvSpPr/>
          <p:nvPr/>
        </p:nvSpPr>
        <p:spPr>
          <a:xfrm>
            <a:off x="1202760" y="2011680"/>
            <a:ext cx="9781560" cy="4203720"/>
          </a:xfrm>
          <a:prstGeom prst="rect">
            <a:avLst/>
          </a:prstGeom>
          <a:noFill/>
          <a:ln>
            <a:noFill/>
          </a:ln>
        </p:spPr>
        <p:style>
          <a:lnRef idx="0"/>
          <a:fillRef idx="0"/>
          <a:effectRef idx="0"/>
          <a:fontRef idx="minor"/>
        </p:style>
      </p:sp>
      <p:pic>
        <p:nvPicPr>
          <p:cNvPr id="646" name="Picture 3" descr=""/>
          <p:cNvPicPr/>
          <p:nvPr/>
        </p:nvPicPr>
        <p:blipFill>
          <a:blip r:embed="rId1"/>
          <a:stretch/>
        </p:blipFill>
        <p:spPr>
          <a:xfrm>
            <a:off x="1709640" y="2132280"/>
            <a:ext cx="8381160" cy="430200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this good?</a:t>
            </a:r>
            <a:endParaRPr b="0" lang="en-US" sz="4000" spc="-1" strike="noStrike">
              <a:latin typeface="Arial"/>
            </a:endParaRPr>
          </a:p>
        </p:txBody>
      </p:sp>
      <p:sp>
        <p:nvSpPr>
          <p:cNvPr id="648" name="CustomShape 2"/>
          <p:cNvSpPr/>
          <p:nvPr/>
        </p:nvSpPr>
        <p:spPr>
          <a:xfrm>
            <a:off x="1202760" y="2011680"/>
            <a:ext cx="9781560" cy="4203720"/>
          </a:xfrm>
          <a:prstGeom prst="rect">
            <a:avLst/>
          </a:prstGeom>
          <a:noFill/>
          <a:ln>
            <a:noFill/>
          </a:ln>
        </p:spPr>
        <p:style>
          <a:lnRef idx="0"/>
          <a:fillRef idx="0"/>
          <a:effectRef idx="0"/>
          <a:fontRef idx="minor"/>
        </p:style>
      </p:sp>
      <p:pic>
        <p:nvPicPr>
          <p:cNvPr id="649" name="Picture 3" descr=""/>
          <p:cNvPicPr/>
          <p:nvPr/>
        </p:nvPicPr>
        <p:blipFill>
          <a:blip r:embed="rId1"/>
          <a:stretch/>
        </p:blipFill>
        <p:spPr>
          <a:xfrm>
            <a:off x="216000" y="1982160"/>
            <a:ext cx="6477840" cy="4233240"/>
          </a:xfrm>
          <a:prstGeom prst="rect">
            <a:avLst/>
          </a:prstGeom>
          <a:ln>
            <a:noFill/>
          </a:ln>
        </p:spPr>
      </p:pic>
      <p:pic>
        <p:nvPicPr>
          <p:cNvPr id="650" name="Picture 4" descr=""/>
          <p:cNvPicPr/>
          <p:nvPr/>
        </p:nvPicPr>
        <p:blipFill>
          <a:blip r:embed="rId2"/>
          <a:stretch/>
        </p:blipFill>
        <p:spPr>
          <a:xfrm>
            <a:off x="6977160" y="1982160"/>
            <a:ext cx="4993920" cy="423324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202760" y="284040"/>
            <a:ext cx="9781560" cy="1506240"/>
          </a:xfrm>
          <a:prstGeom prst="rect">
            <a:avLst/>
          </a:prstGeom>
          <a:noFill/>
          <a:ln>
            <a:noFill/>
          </a:ln>
        </p:spPr>
        <p:style>
          <a:lnRef idx="0"/>
          <a:fillRef idx="0"/>
          <a:effectRef idx="0"/>
          <a:fontRef idx="minor"/>
        </p:style>
      </p:sp>
      <p:sp>
        <p:nvSpPr>
          <p:cNvPr id="652" name="CustomShape 2"/>
          <p:cNvSpPr/>
          <p:nvPr/>
        </p:nvSpPr>
        <p:spPr>
          <a:xfrm>
            <a:off x="1202760" y="2011680"/>
            <a:ext cx="9781560" cy="4203720"/>
          </a:xfrm>
          <a:prstGeom prst="rect">
            <a:avLst/>
          </a:prstGeom>
          <a:noFill/>
          <a:ln>
            <a:noFill/>
          </a:ln>
        </p:spPr>
        <p:style>
          <a:lnRef idx="0"/>
          <a:fillRef idx="0"/>
          <a:effectRef idx="0"/>
          <a:fontRef idx="minor"/>
        </p:style>
      </p:sp>
      <p:pic>
        <p:nvPicPr>
          <p:cNvPr id="653" name="Picture 3" descr=""/>
          <p:cNvPicPr/>
          <p:nvPr/>
        </p:nvPicPr>
        <p:blipFill>
          <a:blip r:embed="rId1"/>
          <a:stretch/>
        </p:blipFill>
        <p:spPr>
          <a:xfrm>
            <a:off x="934200" y="2011680"/>
            <a:ext cx="9781560" cy="467676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1202760" y="284040"/>
            <a:ext cx="9781560" cy="1506240"/>
          </a:xfrm>
          <a:prstGeom prst="rect">
            <a:avLst/>
          </a:prstGeom>
          <a:noFill/>
          <a:ln>
            <a:noFill/>
          </a:ln>
        </p:spPr>
        <p:style>
          <a:lnRef idx="0"/>
          <a:fillRef idx="0"/>
          <a:effectRef idx="0"/>
          <a:fontRef idx="minor"/>
        </p:style>
      </p:sp>
      <p:sp>
        <p:nvSpPr>
          <p:cNvPr id="655" name="CustomShape 2"/>
          <p:cNvSpPr/>
          <p:nvPr/>
        </p:nvSpPr>
        <p:spPr>
          <a:xfrm>
            <a:off x="1202760" y="2011680"/>
            <a:ext cx="9781560" cy="4203720"/>
          </a:xfrm>
          <a:prstGeom prst="rect">
            <a:avLst/>
          </a:prstGeom>
          <a:noFill/>
          <a:ln>
            <a:noFill/>
          </a:ln>
        </p:spPr>
        <p:style>
          <a:lnRef idx="0"/>
          <a:fillRef idx="0"/>
          <a:effectRef idx="0"/>
          <a:fontRef idx="minor"/>
        </p:style>
      </p:sp>
      <p:pic>
        <p:nvPicPr>
          <p:cNvPr id="656" name="Picture 3" descr=""/>
          <p:cNvPicPr/>
          <p:nvPr/>
        </p:nvPicPr>
        <p:blipFill>
          <a:blip r:embed="rId1"/>
          <a:stretch/>
        </p:blipFill>
        <p:spPr>
          <a:xfrm>
            <a:off x="1202760" y="2310480"/>
            <a:ext cx="8830800" cy="430920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Heart of bayes theorem?</a:t>
            </a:r>
            <a:endParaRPr b="0" lang="en-US" sz="4000" spc="-1" strike="noStrike">
              <a:latin typeface="Arial"/>
            </a:endParaRPr>
          </a:p>
        </p:txBody>
      </p:sp>
      <p:sp>
        <p:nvSpPr>
          <p:cNvPr id="658" name="CustomShape 2"/>
          <p:cNvSpPr/>
          <p:nvPr/>
        </p:nvSpPr>
        <p:spPr>
          <a:xfrm>
            <a:off x="1202760" y="2011680"/>
            <a:ext cx="9781560" cy="4203720"/>
          </a:xfrm>
          <a:prstGeom prst="rect">
            <a:avLst/>
          </a:prstGeom>
          <a:noFill/>
          <a:ln>
            <a:noFill/>
          </a:ln>
        </p:spPr>
        <p:style>
          <a:lnRef idx="0"/>
          <a:fillRef idx="0"/>
          <a:effectRef idx="0"/>
          <a:fontRef idx="minor"/>
        </p:style>
      </p:sp>
      <p:pic>
        <p:nvPicPr>
          <p:cNvPr id="659" name="Picture 2" descr="ملف:Heart corazón.svg - ويكيبيديا"/>
          <p:cNvPicPr/>
          <p:nvPr/>
        </p:nvPicPr>
        <p:blipFill>
          <a:blip r:embed="rId1"/>
          <a:stretch/>
        </p:blipFill>
        <p:spPr>
          <a:xfrm>
            <a:off x="2451240" y="1038600"/>
            <a:ext cx="6252480" cy="625248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مدينة السمبلاوين</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661" name="CustomShape 2"/>
          <p:cNvSpPr/>
          <p:nvPr/>
        </p:nvSpPr>
        <p:spPr>
          <a:xfrm>
            <a:off x="1202760" y="2011680"/>
            <a:ext cx="9781560" cy="4203720"/>
          </a:xfrm>
          <a:prstGeom prst="rect">
            <a:avLst/>
          </a:prstGeom>
          <a:noFill/>
          <a:ln>
            <a:noFill/>
          </a:ln>
        </p:spPr>
        <p:style>
          <a:lnRef idx="0"/>
          <a:fillRef idx="0"/>
          <a:effectRef idx="0"/>
          <a:fontRef idx="minor"/>
        </p:style>
      </p:sp>
      <p:pic>
        <p:nvPicPr>
          <p:cNvPr id="662" name="Picture 2" descr="2017 Nissan Micra shown in blue and green body colours"/>
          <p:cNvPicPr/>
          <p:nvPr/>
        </p:nvPicPr>
        <p:blipFill>
          <a:blip r:embed="rId1"/>
          <a:stretch/>
        </p:blipFill>
        <p:spPr>
          <a:xfrm>
            <a:off x="2704320" y="2298960"/>
            <a:ext cx="5217840" cy="4361760"/>
          </a:xfrm>
          <a:prstGeom prst="rect">
            <a:avLst/>
          </a:prstGeom>
          <a:ln>
            <a:noFill/>
          </a:ln>
        </p:spPr>
      </p:pic>
      <p:sp>
        <p:nvSpPr>
          <p:cNvPr id="663" name="CustomShape 3"/>
          <p:cNvSpPr/>
          <p:nvPr/>
        </p:nvSpPr>
        <p:spPr>
          <a:xfrm>
            <a:off x="8681400" y="2913480"/>
            <a:ext cx="30492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lyon text"/>
                <a:ea typeface="DejaVu Sans"/>
              </a:rPr>
              <a:t>85% are blue and 15%</a:t>
            </a:r>
            <a:endParaRPr b="0" lang="en-US" sz="1800" spc="-1" strike="noStrike">
              <a:latin typeface="Arial"/>
            </a:endParaRPr>
          </a:p>
          <a:p>
            <a:pPr>
              <a:lnSpc>
                <a:spcPct val="100000"/>
              </a:lnSpc>
            </a:pPr>
            <a:r>
              <a:rPr b="1" lang="en-US" sz="1800" spc="-1" strike="noStrike">
                <a:solidFill>
                  <a:srgbClr val="ffffff"/>
                </a:solidFill>
                <a:latin typeface="lyon text"/>
                <a:ea typeface="DejaVu Sans"/>
              </a:rPr>
              <a:t> </a:t>
            </a:r>
            <a:r>
              <a:rPr b="1" lang="en-US" sz="1800" spc="-1" strike="noStrike">
                <a:solidFill>
                  <a:srgbClr val="ffffff"/>
                </a:solidFill>
                <a:latin typeface="lyon text"/>
                <a:ea typeface="DejaVu Sans"/>
              </a:rPr>
              <a:t>are green.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202400" y="283680"/>
            <a:ext cx="9780480" cy="1505520"/>
          </a:xfrm>
          <a:prstGeom prst="rect">
            <a:avLst/>
          </a:prstGeom>
          <a:noFill/>
          <a:ln>
            <a:noFill/>
          </a:ln>
        </p:spPr>
        <p:style>
          <a:lnRef idx="0"/>
          <a:fillRef idx="0"/>
          <a:effectRef idx="0"/>
          <a:fontRef idx="minor"/>
        </p:style>
      </p:sp>
      <p:sp>
        <p:nvSpPr>
          <p:cNvPr id="322" name="CustomShape 2"/>
          <p:cNvSpPr/>
          <p:nvPr/>
        </p:nvSpPr>
        <p:spPr>
          <a:xfrm>
            <a:off x="1202400" y="2011680"/>
            <a:ext cx="9780480" cy="4203000"/>
          </a:xfrm>
          <a:prstGeom prst="rect">
            <a:avLst/>
          </a:prstGeom>
          <a:noFill/>
          <a:ln>
            <a:noFill/>
          </a:ln>
        </p:spPr>
        <p:style>
          <a:lnRef idx="0"/>
          <a:fillRef idx="0"/>
          <a:effectRef idx="0"/>
          <a:fontRef idx="minor"/>
        </p:style>
      </p:sp>
      <p:pic>
        <p:nvPicPr>
          <p:cNvPr id="323" name="Picture 3_9" descr=""/>
          <p:cNvPicPr/>
          <p:nvPr/>
        </p:nvPicPr>
        <p:blipFill>
          <a:blip r:embed="rId1"/>
          <a:stretch/>
        </p:blipFill>
        <p:spPr>
          <a:xfrm>
            <a:off x="2511720" y="1792440"/>
            <a:ext cx="6645960" cy="46742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Hit and run</a:t>
            </a:r>
            <a:endParaRPr b="0" lang="en-US" sz="4000" spc="-1" strike="noStrike">
              <a:latin typeface="Arial"/>
            </a:endParaRPr>
          </a:p>
        </p:txBody>
      </p:sp>
      <p:sp>
        <p:nvSpPr>
          <p:cNvPr id="665" name="CustomShape 2"/>
          <p:cNvSpPr/>
          <p:nvPr/>
        </p:nvSpPr>
        <p:spPr>
          <a:xfrm>
            <a:off x="1202760" y="2011680"/>
            <a:ext cx="9781560" cy="4203720"/>
          </a:xfrm>
          <a:prstGeom prst="rect">
            <a:avLst/>
          </a:prstGeom>
          <a:noFill/>
          <a:ln>
            <a:noFill/>
          </a:ln>
        </p:spPr>
        <p:style>
          <a:lnRef idx="0"/>
          <a:fillRef idx="0"/>
          <a:effectRef idx="0"/>
          <a:fontRef idx="minor"/>
        </p:style>
      </p:sp>
      <p:pic>
        <p:nvPicPr>
          <p:cNvPr id="666" name="Picture 2" descr="How To Handle A Hit And Run Accident"/>
          <p:cNvPicPr/>
          <p:nvPr/>
        </p:nvPicPr>
        <p:blipFill>
          <a:blip r:embed="rId1"/>
          <a:stretch/>
        </p:blipFill>
        <p:spPr>
          <a:xfrm>
            <a:off x="1954080" y="3214080"/>
            <a:ext cx="4509360" cy="3220200"/>
          </a:xfrm>
          <a:prstGeom prst="rect">
            <a:avLst/>
          </a:prstGeom>
          <a:ln>
            <a:noFill/>
          </a:ln>
        </p:spPr>
      </p:pic>
      <p:pic>
        <p:nvPicPr>
          <p:cNvPr id="667" name="Picture 4" descr="أخضر - YouTube"/>
          <p:cNvPicPr/>
          <p:nvPr/>
        </p:nvPicPr>
        <p:blipFill>
          <a:blip r:embed="rId2"/>
          <a:stretch/>
        </p:blipFill>
        <p:spPr>
          <a:xfrm>
            <a:off x="6870240" y="1805040"/>
            <a:ext cx="3071520" cy="2814840"/>
          </a:xfrm>
          <a:prstGeom prst="rect">
            <a:avLst/>
          </a:prstGeom>
          <a:ln>
            <a:noFill/>
          </a:ln>
        </p:spPr>
      </p:pic>
      <p:pic>
        <p:nvPicPr>
          <p:cNvPr id="668" name="Picture 6" descr="Animation cartoon character agent business man Vector Image"/>
          <p:cNvPicPr/>
          <p:nvPr/>
        </p:nvPicPr>
        <p:blipFill>
          <a:blip r:embed="rId3"/>
          <a:stretch/>
        </p:blipFill>
        <p:spPr>
          <a:xfrm>
            <a:off x="10316160" y="3769920"/>
            <a:ext cx="1743120" cy="266400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Probability that hit was by green car?</a:t>
            </a:r>
            <a:endParaRPr b="0" lang="en-US" sz="4000" spc="-1" strike="noStrike">
              <a:latin typeface="Arial"/>
            </a:endParaRPr>
          </a:p>
        </p:txBody>
      </p:sp>
      <p:sp>
        <p:nvSpPr>
          <p:cNvPr id="670" name="CustomShape 2"/>
          <p:cNvSpPr/>
          <p:nvPr/>
        </p:nvSpPr>
        <p:spPr>
          <a:xfrm>
            <a:off x="1202760" y="2011680"/>
            <a:ext cx="9781560" cy="4203720"/>
          </a:xfrm>
          <a:prstGeom prst="rect">
            <a:avLst/>
          </a:prstGeom>
          <a:noFill/>
          <a:ln>
            <a:noFill/>
          </a:ln>
        </p:spPr>
        <p:style>
          <a:lnRef idx="0"/>
          <a:fillRef idx="0"/>
          <a:effectRef idx="0"/>
          <a:fontRef idx="minor"/>
        </p:style>
      </p:sp>
      <p:pic>
        <p:nvPicPr>
          <p:cNvPr id="671" name="Picture 4" descr=""/>
          <p:cNvPicPr/>
          <p:nvPr/>
        </p:nvPicPr>
        <p:blipFill>
          <a:blip r:embed="rId1"/>
          <a:stretch/>
        </p:blipFill>
        <p:spPr>
          <a:xfrm>
            <a:off x="1789920" y="2905920"/>
            <a:ext cx="3181320" cy="3139200"/>
          </a:xfrm>
          <a:prstGeom prst="rect">
            <a:avLst/>
          </a:prstGeom>
          <a:ln>
            <a:noFill/>
          </a:ln>
        </p:spPr>
      </p:pic>
      <p:sp>
        <p:nvSpPr>
          <p:cNvPr id="672" name="CustomShape 3"/>
          <p:cNvSpPr/>
          <p:nvPr/>
        </p:nvSpPr>
        <p:spPr>
          <a:xfrm>
            <a:off x="6095880" y="3468600"/>
            <a:ext cx="609336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lyon text"/>
                <a:ea typeface="DejaVu Sans"/>
              </a:rPr>
              <a:t>witness can accurately distinguish the colors 80% of the time but confuses them 20% of the time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Base rate neglect </a:t>
            </a:r>
            <a:endParaRPr b="0" lang="en-US" sz="4000" spc="-1" strike="noStrike">
              <a:latin typeface="Arial"/>
            </a:endParaRPr>
          </a:p>
        </p:txBody>
      </p:sp>
      <p:sp>
        <p:nvSpPr>
          <p:cNvPr id="674" name="CustomShape 2"/>
          <p:cNvSpPr/>
          <p:nvPr/>
        </p:nvSpPr>
        <p:spPr>
          <a:xfrm>
            <a:off x="1202760" y="2011680"/>
            <a:ext cx="9781560" cy="4203720"/>
          </a:xfrm>
          <a:prstGeom prst="rect">
            <a:avLst/>
          </a:prstGeom>
          <a:noFill/>
          <a:ln>
            <a:noFill/>
          </a:ln>
        </p:spPr>
        <p:style>
          <a:lnRef idx="0"/>
          <a:fillRef idx="0"/>
          <a:effectRef idx="0"/>
          <a:fontRef idx="minor"/>
        </p:style>
      </p:sp>
      <p:pic>
        <p:nvPicPr>
          <p:cNvPr id="675" name="Picture 2" descr="2017 Nissan Micra shown in blue and green body colours"/>
          <p:cNvPicPr/>
          <p:nvPr/>
        </p:nvPicPr>
        <p:blipFill>
          <a:blip r:embed="rId1"/>
          <a:stretch/>
        </p:blipFill>
        <p:spPr>
          <a:xfrm>
            <a:off x="2704320" y="2298960"/>
            <a:ext cx="5217840" cy="4361760"/>
          </a:xfrm>
          <a:prstGeom prst="rect">
            <a:avLst/>
          </a:prstGeom>
          <a:ln>
            <a:noFill/>
          </a:ln>
        </p:spPr>
      </p:pic>
      <p:sp>
        <p:nvSpPr>
          <p:cNvPr id="676" name="CustomShape 3"/>
          <p:cNvSpPr/>
          <p:nvPr/>
        </p:nvSpPr>
        <p:spPr>
          <a:xfrm>
            <a:off x="8641800" y="2913480"/>
            <a:ext cx="31287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lyon text"/>
                <a:ea typeface="DejaVu Sans"/>
              </a:rPr>
              <a:t>85% are blue and 15% </a:t>
            </a:r>
            <a:endParaRPr b="0" lang="en-US" sz="1800" spc="-1" strike="noStrike">
              <a:latin typeface="Arial"/>
            </a:endParaRPr>
          </a:p>
          <a:p>
            <a:pPr>
              <a:lnSpc>
                <a:spcPct val="100000"/>
              </a:lnSpc>
            </a:pPr>
            <a:r>
              <a:rPr b="1" lang="en-US" sz="1800" spc="-1" strike="noStrike">
                <a:solidFill>
                  <a:srgbClr val="ffffff"/>
                </a:solidFill>
                <a:latin typeface="lyon text"/>
                <a:ea typeface="DejaVu Sans"/>
              </a:rPr>
              <a:t>are green.</a:t>
            </a:r>
            <a:endParaRPr b="0" lang="en-US" sz="1800" spc="-1" strike="noStrike">
              <a:latin typeface="Arial"/>
            </a:endParaRPr>
          </a:p>
        </p:txBody>
      </p:sp>
      <p:sp>
        <p:nvSpPr>
          <p:cNvPr id="677" name="CustomShape 4"/>
          <p:cNvSpPr/>
          <p:nvPr/>
        </p:nvSpPr>
        <p:spPr>
          <a:xfrm>
            <a:off x="8563680" y="4145760"/>
            <a:ext cx="3151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lyon text"/>
                <a:ea typeface="DejaVu Sans"/>
              </a:rPr>
              <a:t>P(witness correct) = 41%.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Rule 1</a:t>
            </a:r>
            <a:endParaRPr b="0" lang="en-US" sz="4000" spc="-1" strike="noStrike">
              <a:latin typeface="Arial"/>
            </a:endParaRPr>
          </a:p>
        </p:txBody>
      </p:sp>
      <p:sp>
        <p:nvSpPr>
          <p:cNvPr id="679" name="CustomShape 2"/>
          <p:cNvSpPr/>
          <p:nvPr/>
        </p:nvSpPr>
        <p:spPr>
          <a:xfrm>
            <a:off x="1202760" y="2011680"/>
            <a:ext cx="9781560" cy="4203720"/>
          </a:xfrm>
          <a:prstGeom prst="rect">
            <a:avLst/>
          </a:prstGeom>
          <a:noFill/>
          <a:ln>
            <a:noFill/>
          </a:ln>
        </p:spPr>
        <p:style>
          <a:lnRef idx="0"/>
          <a:fillRef idx="0"/>
          <a:effectRef idx="0"/>
          <a:fontRef idx="minor"/>
        </p:style>
      </p:sp>
      <p:pic>
        <p:nvPicPr>
          <p:cNvPr id="680" name="Picture 3" descr=""/>
          <p:cNvPicPr/>
          <p:nvPr/>
        </p:nvPicPr>
        <p:blipFill>
          <a:blip r:embed="rId1"/>
          <a:stretch/>
        </p:blipFill>
        <p:spPr>
          <a:xfrm>
            <a:off x="2523240" y="3426840"/>
            <a:ext cx="5751360" cy="278856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1202760" y="284040"/>
            <a:ext cx="9781560" cy="1506240"/>
          </a:xfrm>
          <a:prstGeom prst="rect">
            <a:avLst/>
          </a:prstGeom>
          <a:noFill/>
          <a:ln>
            <a:noFill/>
          </a:ln>
        </p:spPr>
        <p:style>
          <a:lnRef idx="0"/>
          <a:fillRef idx="0"/>
          <a:effectRef idx="0"/>
          <a:fontRef idx="minor"/>
        </p:style>
      </p:sp>
      <p:sp>
        <p:nvSpPr>
          <p:cNvPr id="682" name="CustomShape 2"/>
          <p:cNvSpPr/>
          <p:nvPr/>
        </p:nvSpPr>
        <p:spPr>
          <a:xfrm>
            <a:off x="1202760" y="2011680"/>
            <a:ext cx="9781560" cy="4203720"/>
          </a:xfrm>
          <a:prstGeom prst="rect">
            <a:avLst/>
          </a:prstGeom>
          <a:noFill/>
          <a:ln>
            <a:noFill/>
          </a:ln>
        </p:spPr>
        <p:style>
          <a:lnRef idx="0"/>
          <a:fillRef idx="0"/>
          <a:effectRef idx="0"/>
          <a:fontRef idx="minor"/>
        </p:style>
      </p:sp>
      <p:pic>
        <p:nvPicPr>
          <p:cNvPr id="683" name="Picture 4" descr=""/>
          <p:cNvPicPr/>
          <p:nvPr/>
        </p:nvPicPr>
        <p:blipFill>
          <a:blip r:embed="rId1"/>
          <a:stretch/>
        </p:blipFill>
        <p:spPr>
          <a:xfrm>
            <a:off x="3364560" y="1792800"/>
            <a:ext cx="3868200" cy="478800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1202760" y="284040"/>
            <a:ext cx="9781560" cy="1506240"/>
          </a:xfrm>
          <a:prstGeom prst="rect">
            <a:avLst/>
          </a:prstGeom>
          <a:noFill/>
          <a:ln>
            <a:noFill/>
          </a:ln>
        </p:spPr>
        <p:style>
          <a:lnRef idx="0"/>
          <a:fillRef idx="0"/>
          <a:effectRef idx="0"/>
          <a:fontRef idx="minor"/>
        </p:style>
      </p:sp>
      <p:sp>
        <p:nvSpPr>
          <p:cNvPr id="685" name="CustomShape 2"/>
          <p:cNvSpPr/>
          <p:nvPr/>
        </p:nvSpPr>
        <p:spPr>
          <a:xfrm>
            <a:off x="1202760" y="2011680"/>
            <a:ext cx="9781560" cy="4203720"/>
          </a:xfrm>
          <a:prstGeom prst="rect">
            <a:avLst/>
          </a:prstGeom>
          <a:noFill/>
          <a:ln>
            <a:noFill/>
          </a:ln>
        </p:spPr>
        <p:style>
          <a:lnRef idx="0"/>
          <a:fillRef idx="0"/>
          <a:effectRef idx="0"/>
          <a:fontRef idx="minor"/>
        </p:style>
      </p:sp>
      <p:pic>
        <p:nvPicPr>
          <p:cNvPr id="686" name="Picture 3" descr=""/>
          <p:cNvPicPr/>
          <p:nvPr/>
        </p:nvPicPr>
        <p:blipFill>
          <a:blip r:embed="rId1"/>
          <a:stretch/>
        </p:blipFill>
        <p:spPr>
          <a:xfrm>
            <a:off x="3041280" y="154080"/>
            <a:ext cx="6090840" cy="653040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Should have this effect</a:t>
            </a:r>
            <a:endParaRPr b="0" lang="en-US" sz="4000" spc="-1" strike="noStrike">
              <a:latin typeface="Arial"/>
            </a:endParaRPr>
          </a:p>
        </p:txBody>
      </p:sp>
      <p:sp>
        <p:nvSpPr>
          <p:cNvPr id="688" name="CustomShape 2"/>
          <p:cNvSpPr/>
          <p:nvPr/>
        </p:nvSpPr>
        <p:spPr>
          <a:xfrm>
            <a:off x="1202760" y="2011680"/>
            <a:ext cx="9781560" cy="4203720"/>
          </a:xfrm>
          <a:prstGeom prst="rect">
            <a:avLst/>
          </a:prstGeom>
          <a:noFill/>
          <a:ln>
            <a:noFill/>
          </a:ln>
        </p:spPr>
        <p:style>
          <a:lnRef idx="0"/>
          <a:fillRef idx="0"/>
          <a:effectRef idx="0"/>
          <a:fontRef idx="minor"/>
        </p:style>
      </p:sp>
      <p:pic>
        <p:nvPicPr>
          <p:cNvPr id="689" name="Picture 3" descr=""/>
          <p:cNvPicPr/>
          <p:nvPr/>
        </p:nvPicPr>
        <p:blipFill>
          <a:blip r:embed="rId1"/>
          <a:stretch/>
        </p:blipFill>
        <p:spPr>
          <a:xfrm>
            <a:off x="1848600" y="1902600"/>
            <a:ext cx="8523000" cy="495288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1202760" y="284040"/>
            <a:ext cx="9781560" cy="1506240"/>
          </a:xfrm>
          <a:prstGeom prst="rect">
            <a:avLst/>
          </a:prstGeom>
          <a:noFill/>
          <a:ln>
            <a:noFill/>
          </a:ln>
        </p:spPr>
        <p:style>
          <a:lnRef idx="0"/>
          <a:fillRef idx="0"/>
          <a:effectRef idx="0"/>
          <a:fontRef idx="minor"/>
        </p:style>
      </p:sp>
      <p:sp>
        <p:nvSpPr>
          <p:cNvPr id="691" name="CustomShape 2"/>
          <p:cNvSpPr/>
          <p:nvPr/>
        </p:nvSpPr>
        <p:spPr>
          <a:xfrm>
            <a:off x="1202760" y="2011680"/>
            <a:ext cx="9781560" cy="4203720"/>
          </a:xfrm>
          <a:prstGeom prst="rect">
            <a:avLst/>
          </a:prstGeom>
          <a:noFill/>
          <a:ln>
            <a:noFill/>
          </a:ln>
        </p:spPr>
        <p:style>
          <a:lnRef idx="0"/>
          <a:fillRef idx="0"/>
          <a:effectRef idx="0"/>
          <a:fontRef idx="minor"/>
        </p:style>
      </p:sp>
      <p:pic>
        <p:nvPicPr>
          <p:cNvPr id="692" name="Picture 3" descr=""/>
          <p:cNvPicPr/>
          <p:nvPr/>
        </p:nvPicPr>
        <p:blipFill>
          <a:blip r:embed="rId1"/>
          <a:stretch/>
        </p:blipFill>
        <p:spPr>
          <a:xfrm>
            <a:off x="1875960" y="2011680"/>
            <a:ext cx="8435520" cy="4686120"/>
          </a:xfrm>
          <a:prstGeom prst="rect">
            <a:avLst/>
          </a:prstGeom>
          <a:ln>
            <a:noFill/>
          </a:ln>
        </p:spPr>
      </p:pic>
      <p:sp>
        <p:nvSpPr>
          <p:cNvPr id="693" name="CustomShape 3"/>
          <p:cNvSpPr/>
          <p:nvPr/>
        </p:nvSpPr>
        <p:spPr>
          <a:xfrm>
            <a:off x="2118600" y="5848560"/>
            <a:ext cx="3421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Why 80:10   - why 1:100?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1202760" y="284040"/>
            <a:ext cx="9781560" cy="1506240"/>
          </a:xfrm>
          <a:prstGeom prst="rect">
            <a:avLst/>
          </a:prstGeom>
          <a:noFill/>
          <a:ln>
            <a:noFill/>
          </a:ln>
        </p:spPr>
        <p:style>
          <a:lnRef idx="0"/>
          <a:fillRef idx="0"/>
          <a:effectRef idx="0"/>
          <a:fontRef idx="minor"/>
        </p:style>
      </p:sp>
      <p:sp>
        <p:nvSpPr>
          <p:cNvPr id="695" name="CustomShape 2"/>
          <p:cNvSpPr/>
          <p:nvPr/>
        </p:nvSpPr>
        <p:spPr>
          <a:xfrm>
            <a:off x="1202760" y="2011680"/>
            <a:ext cx="9781560" cy="4203720"/>
          </a:xfrm>
          <a:prstGeom prst="rect">
            <a:avLst/>
          </a:prstGeom>
          <a:noFill/>
          <a:ln>
            <a:noFill/>
          </a:ln>
        </p:spPr>
        <p:style>
          <a:lnRef idx="0"/>
          <a:fillRef idx="0"/>
          <a:effectRef idx="0"/>
          <a:fontRef idx="minor"/>
        </p:style>
      </p:sp>
      <p:pic>
        <p:nvPicPr>
          <p:cNvPr id="696" name="Picture 3" descr=""/>
          <p:cNvPicPr/>
          <p:nvPr/>
        </p:nvPicPr>
        <p:blipFill>
          <a:blip r:embed="rId1"/>
          <a:stretch/>
        </p:blipFill>
        <p:spPr>
          <a:xfrm>
            <a:off x="1202760" y="2011680"/>
            <a:ext cx="8899560" cy="456984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question is:</a:t>
            </a:r>
            <a:endParaRPr b="0" lang="en-US" sz="4000" spc="-1" strike="noStrike">
              <a:latin typeface="Arial"/>
            </a:endParaRPr>
          </a:p>
        </p:txBody>
      </p:sp>
      <p:sp>
        <p:nvSpPr>
          <p:cNvPr id="698" name="CustomShape 2"/>
          <p:cNvSpPr/>
          <p:nvPr/>
        </p:nvSpPr>
        <p:spPr>
          <a:xfrm>
            <a:off x="1202760" y="2011680"/>
            <a:ext cx="9781560" cy="4203720"/>
          </a:xfrm>
          <a:prstGeom prst="rect">
            <a:avLst/>
          </a:prstGeom>
          <a:noFill/>
          <a:ln>
            <a:noFill/>
          </a:ln>
        </p:spPr>
        <p:style>
          <a:lnRef idx="0"/>
          <a:fillRef idx="0"/>
          <a:effectRef idx="0"/>
          <a:fontRef idx="minor"/>
        </p:style>
      </p:sp>
      <p:pic>
        <p:nvPicPr>
          <p:cNvPr id="699" name="Picture 3" descr=""/>
          <p:cNvPicPr/>
          <p:nvPr/>
        </p:nvPicPr>
        <p:blipFill>
          <a:blip r:embed="rId1"/>
          <a:stretch/>
        </p:blipFill>
        <p:spPr>
          <a:xfrm>
            <a:off x="1202760" y="2011680"/>
            <a:ext cx="9219240" cy="46526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Bias/variance?   Over or under?</a:t>
            </a:r>
            <a:endParaRPr b="0" lang="en-US" sz="4000" spc="-1" strike="noStrike">
              <a:latin typeface="Arial"/>
            </a:endParaRPr>
          </a:p>
        </p:txBody>
      </p:sp>
      <p:sp>
        <p:nvSpPr>
          <p:cNvPr id="325"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4000" spc="-1" strike="noStrike">
                <a:solidFill>
                  <a:srgbClr val="ffffff"/>
                </a:solidFill>
                <a:latin typeface="Corbel"/>
                <a:ea typeface="DejaVu Sans"/>
              </a:rPr>
              <a:t>“</a:t>
            </a:r>
            <a:r>
              <a:rPr b="1" lang="en-US" sz="4000" spc="-1" strike="noStrike" u="sng">
                <a:solidFill>
                  <a:srgbClr val="6eac1c"/>
                </a:solidFill>
                <a:uFillTx/>
                <a:latin typeface="Corbel"/>
                <a:ea typeface="DejaVu Sans"/>
                <a:hlinkClick r:id="rId1"/>
              </a:rPr>
              <a:t>A statewide antibody study estimates that 21% of New York City residents have had the coronavirus, Cuomo says.</a:t>
            </a:r>
            <a:r>
              <a:rPr b="1" lang="en-US" sz="4000" spc="-1" strike="noStrike">
                <a:solidFill>
                  <a:srgbClr val="ffffff"/>
                </a:solidFill>
                <a:latin typeface="Corbel"/>
                <a:ea typeface="DejaVu Sans"/>
              </a:rPr>
              <a:t>”</a:t>
            </a:r>
            <a:endParaRPr b="0" lang="en-US" sz="4000" spc="-1" strike="noStrike">
              <a:latin typeface="Arial"/>
            </a:endParaRPr>
          </a:p>
        </p:txBody>
      </p:sp>
      <p:sp>
        <p:nvSpPr>
          <p:cNvPr id="326" name="CustomShape 3"/>
          <p:cNvSpPr/>
          <p:nvPr/>
        </p:nvSpPr>
        <p:spPr>
          <a:xfrm>
            <a:off x="7951680" y="5847840"/>
            <a:ext cx="197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u think?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deal with info?</a:t>
            </a:r>
            <a:endParaRPr b="0" lang="en-US" sz="4000" spc="-1" strike="noStrike">
              <a:latin typeface="Arial"/>
            </a:endParaRPr>
          </a:p>
        </p:txBody>
      </p:sp>
      <p:sp>
        <p:nvSpPr>
          <p:cNvPr id="701" name="CustomShape 2"/>
          <p:cNvSpPr/>
          <p:nvPr/>
        </p:nvSpPr>
        <p:spPr>
          <a:xfrm>
            <a:off x="1202760" y="2011680"/>
            <a:ext cx="9781560" cy="4203720"/>
          </a:xfrm>
          <a:prstGeom prst="rect">
            <a:avLst/>
          </a:prstGeom>
          <a:noFill/>
          <a:ln>
            <a:noFill/>
          </a:ln>
        </p:spPr>
        <p:style>
          <a:lnRef idx="0"/>
          <a:fillRef idx="0"/>
          <a:effectRef idx="0"/>
          <a:fontRef idx="minor"/>
        </p:style>
      </p:sp>
      <p:pic>
        <p:nvPicPr>
          <p:cNvPr id="702" name="Picture 3" descr=""/>
          <p:cNvPicPr/>
          <p:nvPr/>
        </p:nvPicPr>
        <p:blipFill>
          <a:blip r:embed="rId1"/>
          <a:stretch/>
        </p:blipFill>
        <p:spPr>
          <a:xfrm>
            <a:off x="228960" y="1792800"/>
            <a:ext cx="7600680" cy="4887720"/>
          </a:xfrm>
          <a:prstGeom prst="rect">
            <a:avLst/>
          </a:prstGeom>
          <a:ln>
            <a:noFill/>
          </a:ln>
        </p:spPr>
      </p:pic>
      <p:pic>
        <p:nvPicPr>
          <p:cNvPr id="703" name="Picture 2" descr="Complaint Handling Cartoon - ReadyToManage"/>
          <p:cNvPicPr/>
          <p:nvPr/>
        </p:nvPicPr>
        <p:blipFill>
          <a:blip r:embed="rId2"/>
          <a:stretch/>
        </p:blipFill>
        <p:spPr>
          <a:xfrm>
            <a:off x="8130240" y="2624040"/>
            <a:ext cx="3833280" cy="382428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1202760" y="284040"/>
            <a:ext cx="9781560" cy="1506240"/>
          </a:xfrm>
          <a:prstGeom prst="rect">
            <a:avLst/>
          </a:prstGeom>
          <a:noFill/>
          <a:ln>
            <a:noFill/>
          </a:ln>
        </p:spPr>
        <p:style>
          <a:lnRef idx="0"/>
          <a:fillRef idx="0"/>
          <a:effectRef idx="0"/>
          <a:fontRef idx="minor"/>
        </p:style>
      </p:sp>
      <p:sp>
        <p:nvSpPr>
          <p:cNvPr id="705" name="CustomShape 2"/>
          <p:cNvSpPr/>
          <p:nvPr/>
        </p:nvSpPr>
        <p:spPr>
          <a:xfrm>
            <a:off x="1202760" y="2011680"/>
            <a:ext cx="9781560" cy="4203720"/>
          </a:xfrm>
          <a:prstGeom prst="rect">
            <a:avLst/>
          </a:prstGeom>
          <a:noFill/>
          <a:ln>
            <a:noFill/>
          </a:ln>
        </p:spPr>
        <p:style>
          <a:lnRef idx="0"/>
          <a:fillRef idx="0"/>
          <a:effectRef idx="0"/>
          <a:fontRef idx="minor"/>
        </p:style>
      </p:sp>
      <p:pic>
        <p:nvPicPr>
          <p:cNvPr id="706" name="Picture 2" descr="اعلانات ❌ ٌٌٌRaed AL Sad 200k (@read_991) | nitter"/>
          <p:cNvPicPr/>
          <p:nvPr/>
        </p:nvPicPr>
        <p:blipFill>
          <a:blip r:embed="rId1"/>
          <a:stretch/>
        </p:blipFill>
        <p:spPr>
          <a:xfrm>
            <a:off x="2566800" y="2286000"/>
            <a:ext cx="7449840" cy="368856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 not jealous? </a:t>
            </a:r>
            <a:endParaRPr b="0" lang="en-US" sz="4000" spc="-1" strike="noStrike">
              <a:latin typeface="Arial"/>
            </a:endParaRPr>
          </a:p>
        </p:txBody>
      </p:sp>
      <p:sp>
        <p:nvSpPr>
          <p:cNvPr id="708" name="CustomShape 2"/>
          <p:cNvSpPr/>
          <p:nvPr/>
        </p:nvSpPr>
        <p:spPr>
          <a:xfrm>
            <a:off x="1202760" y="2011680"/>
            <a:ext cx="9781560" cy="4203720"/>
          </a:xfrm>
          <a:prstGeom prst="rect">
            <a:avLst/>
          </a:prstGeom>
          <a:noFill/>
          <a:ln>
            <a:noFill/>
          </a:ln>
        </p:spPr>
        <p:style>
          <a:lnRef idx="0"/>
          <a:fillRef idx="0"/>
          <a:effectRef idx="0"/>
          <a:fontRef idx="minor"/>
        </p:style>
      </p:sp>
      <p:pic>
        <p:nvPicPr>
          <p:cNvPr id="709" name="Picture 2" descr="صور كومنتات للفيس بوك يعنى اعمل ايه احمد مكى - أكتب اسمك على الصور"/>
          <p:cNvPicPr/>
          <p:nvPr/>
        </p:nvPicPr>
        <p:blipFill>
          <a:blip r:embed="rId1"/>
          <a:stretch/>
        </p:blipFill>
        <p:spPr>
          <a:xfrm>
            <a:off x="2862360" y="2403000"/>
            <a:ext cx="4718880" cy="381240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Update rationally </a:t>
            </a:r>
            <a:endParaRPr b="0" lang="en-US" sz="4000" spc="-1" strike="noStrike">
              <a:latin typeface="Arial"/>
            </a:endParaRPr>
          </a:p>
        </p:txBody>
      </p:sp>
      <p:sp>
        <p:nvSpPr>
          <p:cNvPr id="711" name="CustomShape 2"/>
          <p:cNvSpPr/>
          <p:nvPr/>
        </p:nvSpPr>
        <p:spPr>
          <a:xfrm>
            <a:off x="1202760" y="2011680"/>
            <a:ext cx="9781560" cy="4203720"/>
          </a:xfrm>
          <a:prstGeom prst="rect">
            <a:avLst/>
          </a:prstGeom>
          <a:noFill/>
          <a:ln>
            <a:noFill/>
          </a:ln>
        </p:spPr>
        <p:style>
          <a:lnRef idx="0"/>
          <a:fillRef idx="0"/>
          <a:effectRef idx="0"/>
          <a:fontRef idx="minor"/>
        </p:style>
      </p:sp>
      <p:pic>
        <p:nvPicPr>
          <p:cNvPr id="712" name="Picture 3" descr=""/>
          <p:cNvPicPr/>
          <p:nvPr/>
        </p:nvPicPr>
        <p:blipFill>
          <a:blip r:embed="rId1"/>
          <a:stretch/>
        </p:blipFill>
        <p:spPr>
          <a:xfrm>
            <a:off x="1033560" y="2011680"/>
            <a:ext cx="8915400" cy="468720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Rule 2</a:t>
            </a:r>
            <a:endParaRPr b="0" lang="en-US" sz="4000" spc="-1" strike="noStrike">
              <a:latin typeface="Arial"/>
            </a:endParaRPr>
          </a:p>
        </p:txBody>
      </p:sp>
      <p:sp>
        <p:nvSpPr>
          <p:cNvPr id="714" name="CustomShape 2"/>
          <p:cNvSpPr/>
          <p:nvPr/>
        </p:nvSpPr>
        <p:spPr>
          <a:xfrm>
            <a:off x="1202760" y="2011680"/>
            <a:ext cx="9781560" cy="4203720"/>
          </a:xfrm>
          <a:prstGeom prst="rect">
            <a:avLst/>
          </a:prstGeom>
          <a:noFill/>
          <a:ln>
            <a:noFill/>
          </a:ln>
        </p:spPr>
        <p:style>
          <a:lnRef idx="0"/>
          <a:fillRef idx="0"/>
          <a:effectRef idx="0"/>
          <a:fontRef idx="minor"/>
        </p:style>
      </p:sp>
      <p:pic>
        <p:nvPicPr>
          <p:cNvPr id="715" name="Picture 3" descr=""/>
          <p:cNvPicPr/>
          <p:nvPr/>
        </p:nvPicPr>
        <p:blipFill>
          <a:blip r:embed="rId1"/>
          <a:stretch/>
        </p:blipFill>
        <p:spPr>
          <a:xfrm>
            <a:off x="3120840" y="2097000"/>
            <a:ext cx="5513760" cy="463788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CustomShape 1"/>
          <p:cNvSpPr/>
          <p:nvPr/>
        </p:nvSpPr>
        <p:spPr>
          <a:xfrm>
            <a:off x="1202760" y="284040"/>
            <a:ext cx="9781560" cy="1506240"/>
          </a:xfrm>
          <a:prstGeom prst="rect">
            <a:avLst/>
          </a:prstGeom>
          <a:noFill/>
          <a:ln>
            <a:noFill/>
          </a:ln>
        </p:spPr>
        <p:style>
          <a:lnRef idx="0"/>
          <a:fillRef idx="0"/>
          <a:effectRef idx="0"/>
          <a:fontRef idx="minor"/>
        </p:style>
      </p:sp>
      <p:sp>
        <p:nvSpPr>
          <p:cNvPr id="717" name="CustomShape 2"/>
          <p:cNvSpPr/>
          <p:nvPr/>
        </p:nvSpPr>
        <p:spPr>
          <a:xfrm>
            <a:off x="1202760" y="2011680"/>
            <a:ext cx="9781560" cy="4203720"/>
          </a:xfrm>
          <a:prstGeom prst="rect">
            <a:avLst/>
          </a:prstGeom>
          <a:noFill/>
          <a:ln>
            <a:noFill/>
          </a:ln>
        </p:spPr>
        <p:style>
          <a:lnRef idx="0"/>
          <a:fillRef idx="0"/>
          <a:effectRef idx="0"/>
          <a:fontRef idx="minor"/>
        </p:style>
      </p:sp>
      <p:pic>
        <p:nvPicPr>
          <p:cNvPr id="718" name="Picture 3" descr=""/>
          <p:cNvPicPr/>
          <p:nvPr/>
        </p:nvPicPr>
        <p:blipFill>
          <a:blip r:embed="rId1"/>
          <a:stretch/>
        </p:blipFill>
        <p:spPr>
          <a:xfrm>
            <a:off x="2892960" y="923040"/>
            <a:ext cx="5846760" cy="593244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720" name="CustomShape 2"/>
          <p:cNvSpPr/>
          <p:nvPr/>
        </p:nvSpPr>
        <p:spPr>
          <a:xfrm>
            <a:off x="1202760" y="2011680"/>
            <a:ext cx="9781560" cy="4203720"/>
          </a:xfrm>
          <a:prstGeom prst="rect">
            <a:avLst/>
          </a:prstGeom>
          <a:noFill/>
          <a:ln>
            <a:noFill/>
          </a:ln>
        </p:spPr>
        <p:style>
          <a:lnRef idx="0"/>
          <a:fillRef idx="0"/>
          <a:effectRef idx="0"/>
          <a:fontRef idx="minor"/>
        </p:style>
      </p:sp>
      <p:pic>
        <p:nvPicPr>
          <p:cNvPr id="721" name="Picture 3" descr=""/>
          <p:cNvPicPr/>
          <p:nvPr/>
        </p:nvPicPr>
        <p:blipFill>
          <a:blip r:embed="rId1"/>
          <a:stretch/>
        </p:blipFill>
        <p:spPr>
          <a:xfrm>
            <a:off x="1202760" y="2011680"/>
            <a:ext cx="9375120" cy="484380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New data</a:t>
            </a:r>
            <a:endParaRPr b="0" lang="en-US" sz="4000" spc="-1" strike="noStrike">
              <a:latin typeface="Arial"/>
            </a:endParaRPr>
          </a:p>
        </p:txBody>
      </p:sp>
      <p:sp>
        <p:nvSpPr>
          <p:cNvPr id="723" name="CustomShape 2"/>
          <p:cNvSpPr/>
          <p:nvPr/>
        </p:nvSpPr>
        <p:spPr>
          <a:xfrm>
            <a:off x="1202760" y="2011680"/>
            <a:ext cx="9781560" cy="4203720"/>
          </a:xfrm>
          <a:prstGeom prst="rect">
            <a:avLst/>
          </a:prstGeom>
          <a:noFill/>
          <a:ln>
            <a:noFill/>
          </a:ln>
        </p:spPr>
        <p:style>
          <a:lnRef idx="0"/>
          <a:fillRef idx="0"/>
          <a:effectRef idx="0"/>
          <a:fontRef idx="minor"/>
        </p:style>
      </p:sp>
      <p:pic>
        <p:nvPicPr>
          <p:cNvPr id="724" name="Picture 3" descr=""/>
          <p:cNvPicPr/>
          <p:nvPr/>
        </p:nvPicPr>
        <p:blipFill>
          <a:blip r:embed="rId1"/>
          <a:stretch/>
        </p:blipFill>
        <p:spPr>
          <a:xfrm>
            <a:off x="1202760" y="2011680"/>
            <a:ext cx="9375120" cy="4843800"/>
          </a:xfrm>
          <a:prstGeom prst="rect">
            <a:avLst/>
          </a:prstGeom>
          <a:ln>
            <a:noFill/>
          </a:ln>
        </p:spPr>
      </p:pic>
      <p:sp>
        <p:nvSpPr>
          <p:cNvPr id="725" name="CustomShape 3"/>
          <p:cNvSpPr/>
          <p:nvPr/>
        </p:nvSpPr>
        <p:spPr>
          <a:xfrm>
            <a:off x="4153680" y="4065480"/>
            <a:ext cx="5563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 smart friend tells u meditation is useful</a:t>
            </a:r>
            <a:endParaRPr b="0" lang="en-US" sz="1800" spc="-1" strike="noStrike">
              <a:latin typeface="Arial"/>
            </a:endParaRPr>
          </a:p>
        </p:txBody>
      </p:sp>
      <p:sp>
        <p:nvSpPr>
          <p:cNvPr id="726" name="CustomShape 4"/>
          <p:cNvSpPr/>
          <p:nvPr/>
        </p:nvSpPr>
        <p:spPr>
          <a:xfrm>
            <a:off x="6509160" y="5550120"/>
            <a:ext cx="1735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to do?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Update a bit!</a:t>
            </a:r>
            <a:endParaRPr b="0" lang="en-US" sz="4000" spc="-1" strike="noStrike">
              <a:latin typeface="Arial"/>
            </a:endParaRPr>
          </a:p>
        </p:txBody>
      </p:sp>
      <p:sp>
        <p:nvSpPr>
          <p:cNvPr id="728" name="CustomShape 2"/>
          <p:cNvSpPr/>
          <p:nvPr/>
        </p:nvSpPr>
        <p:spPr>
          <a:xfrm>
            <a:off x="1202760" y="2011680"/>
            <a:ext cx="9781560" cy="4203720"/>
          </a:xfrm>
          <a:prstGeom prst="rect">
            <a:avLst/>
          </a:prstGeom>
          <a:noFill/>
          <a:ln>
            <a:noFill/>
          </a:ln>
        </p:spPr>
        <p:style>
          <a:lnRef idx="0"/>
          <a:fillRef idx="0"/>
          <a:effectRef idx="0"/>
          <a:fontRef idx="minor"/>
        </p:style>
      </p:sp>
      <p:pic>
        <p:nvPicPr>
          <p:cNvPr id="729" name="Picture 3" descr=""/>
          <p:cNvPicPr/>
          <p:nvPr/>
        </p:nvPicPr>
        <p:blipFill>
          <a:blip r:embed="rId1"/>
          <a:stretch/>
        </p:blipFill>
        <p:spPr>
          <a:xfrm>
            <a:off x="744480" y="2246400"/>
            <a:ext cx="10240200" cy="4695480"/>
          </a:xfrm>
          <a:prstGeom prst="rect">
            <a:avLst/>
          </a:prstGeom>
          <a:ln>
            <a:noFill/>
          </a:ln>
        </p:spPr>
      </p:pic>
      <p:sp>
        <p:nvSpPr>
          <p:cNvPr id="730" name="CustomShape 3"/>
          <p:cNvSpPr/>
          <p:nvPr/>
        </p:nvSpPr>
        <p:spPr>
          <a:xfrm>
            <a:off x="9439560" y="5152680"/>
            <a:ext cx="1552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It depends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and more info?</a:t>
            </a:r>
            <a:endParaRPr b="0" lang="en-US" sz="4000" spc="-1" strike="noStrike">
              <a:latin typeface="Arial"/>
            </a:endParaRPr>
          </a:p>
        </p:txBody>
      </p:sp>
      <p:sp>
        <p:nvSpPr>
          <p:cNvPr id="732" name="CustomShape 2"/>
          <p:cNvSpPr/>
          <p:nvPr/>
        </p:nvSpPr>
        <p:spPr>
          <a:xfrm>
            <a:off x="1202760" y="2011680"/>
            <a:ext cx="9781560" cy="4203720"/>
          </a:xfrm>
          <a:prstGeom prst="rect">
            <a:avLst/>
          </a:prstGeom>
          <a:noFill/>
          <a:ln>
            <a:noFill/>
          </a:ln>
        </p:spPr>
        <p:style>
          <a:lnRef idx="0"/>
          <a:fillRef idx="0"/>
          <a:effectRef idx="0"/>
          <a:fontRef idx="minor"/>
        </p:style>
      </p:sp>
      <p:pic>
        <p:nvPicPr>
          <p:cNvPr id="733" name="Picture 3" descr=""/>
          <p:cNvPicPr/>
          <p:nvPr/>
        </p:nvPicPr>
        <p:blipFill>
          <a:blip r:embed="rId1"/>
          <a:stretch/>
        </p:blipFill>
        <p:spPr>
          <a:xfrm>
            <a:off x="417600" y="2011680"/>
            <a:ext cx="7113960" cy="4553280"/>
          </a:xfrm>
          <a:prstGeom prst="rect">
            <a:avLst/>
          </a:prstGeom>
          <a:ln>
            <a:noFill/>
          </a:ln>
        </p:spPr>
      </p:pic>
      <p:pic>
        <p:nvPicPr>
          <p:cNvPr id="734" name="Picture 2" descr="VRC Game Design Animation Challenge: Team 1437Z: Patriot Robotics: TIPPING  POINT (2016) - YouTube"/>
          <p:cNvPicPr/>
          <p:nvPr/>
        </p:nvPicPr>
        <p:blipFill>
          <a:blip r:embed="rId2"/>
          <a:stretch/>
        </p:blipFill>
        <p:spPr>
          <a:xfrm>
            <a:off x="7785720" y="2575080"/>
            <a:ext cx="4403880" cy="34264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Indoor?</a:t>
            </a:r>
            <a:endParaRPr b="0" lang="en-US" sz="4000" spc="-1" strike="noStrike">
              <a:latin typeface="Arial"/>
            </a:endParaRPr>
          </a:p>
        </p:txBody>
      </p:sp>
      <p:sp>
        <p:nvSpPr>
          <p:cNvPr id="328" name="CustomShape 2"/>
          <p:cNvSpPr/>
          <p:nvPr/>
        </p:nvSpPr>
        <p:spPr>
          <a:xfrm>
            <a:off x="1202400" y="2011680"/>
            <a:ext cx="9780480" cy="4203000"/>
          </a:xfrm>
          <a:prstGeom prst="rect">
            <a:avLst/>
          </a:prstGeom>
          <a:noFill/>
          <a:ln>
            <a:noFill/>
          </a:ln>
        </p:spPr>
        <p:style>
          <a:lnRef idx="0"/>
          <a:fillRef idx="0"/>
          <a:effectRef idx="0"/>
          <a:fontRef idx="minor"/>
        </p:style>
      </p:sp>
      <p:pic>
        <p:nvPicPr>
          <p:cNvPr id="329" name="Picture 3_10" descr=""/>
          <p:cNvPicPr/>
          <p:nvPr/>
        </p:nvPicPr>
        <p:blipFill>
          <a:blip r:embed="rId1"/>
          <a:stretch/>
        </p:blipFill>
        <p:spPr>
          <a:xfrm>
            <a:off x="1974600" y="2149560"/>
            <a:ext cx="8236800" cy="428364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3 rules </a:t>
            </a:r>
            <a:endParaRPr b="0" lang="en-US" sz="4000" spc="-1" strike="noStrike">
              <a:latin typeface="Arial"/>
            </a:endParaRPr>
          </a:p>
        </p:txBody>
      </p:sp>
      <p:sp>
        <p:nvSpPr>
          <p:cNvPr id="736" name="CustomShape 2"/>
          <p:cNvSpPr/>
          <p:nvPr/>
        </p:nvSpPr>
        <p:spPr>
          <a:xfrm>
            <a:off x="1202760" y="2011680"/>
            <a:ext cx="9781560" cy="4203720"/>
          </a:xfrm>
          <a:prstGeom prst="rect">
            <a:avLst/>
          </a:prstGeom>
          <a:noFill/>
          <a:ln>
            <a:noFill/>
          </a:ln>
        </p:spPr>
        <p:style>
          <a:lnRef idx="0"/>
          <a:fillRef idx="0"/>
          <a:effectRef idx="0"/>
          <a:fontRef idx="minor"/>
        </p:style>
      </p:sp>
      <p:pic>
        <p:nvPicPr>
          <p:cNvPr id="737" name="Picture 3" descr=""/>
          <p:cNvPicPr/>
          <p:nvPr/>
        </p:nvPicPr>
        <p:blipFill>
          <a:blip r:embed="rId1"/>
          <a:stretch/>
        </p:blipFill>
        <p:spPr>
          <a:xfrm>
            <a:off x="2902320" y="2011680"/>
            <a:ext cx="4550040" cy="471600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more info?</a:t>
            </a:r>
            <a:endParaRPr b="0" lang="en-US" sz="4000" spc="-1" strike="noStrike">
              <a:latin typeface="Arial"/>
            </a:endParaRPr>
          </a:p>
        </p:txBody>
      </p:sp>
      <p:sp>
        <p:nvSpPr>
          <p:cNvPr id="739" name="CustomShape 2"/>
          <p:cNvSpPr/>
          <p:nvPr/>
        </p:nvSpPr>
        <p:spPr>
          <a:xfrm>
            <a:off x="1202760" y="2011680"/>
            <a:ext cx="9781560" cy="4203720"/>
          </a:xfrm>
          <a:prstGeom prst="rect">
            <a:avLst/>
          </a:prstGeom>
          <a:noFill/>
          <a:ln>
            <a:noFill/>
          </a:ln>
        </p:spPr>
        <p:style>
          <a:lnRef idx="0"/>
          <a:fillRef idx="0"/>
          <a:effectRef idx="0"/>
          <a:fontRef idx="minor"/>
        </p:style>
      </p:sp>
      <p:pic>
        <p:nvPicPr>
          <p:cNvPr id="740" name="Picture 3" descr=""/>
          <p:cNvPicPr/>
          <p:nvPr/>
        </p:nvPicPr>
        <p:blipFill>
          <a:blip r:embed="rId1"/>
          <a:stretch/>
        </p:blipFill>
        <p:spPr>
          <a:xfrm>
            <a:off x="2565360" y="2271600"/>
            <a:ext cx="7056360" cy="437976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Heart of bayes’ theorem?</a:t>
            </a:r>
            <a:endParaRPr b="0" lang="en-US" sz="4000" spc="-1" strike="noStrike">
              <a:latin typeface="Arial"/>
            </a:endParaRPr>
          </a:p>
        </p:txBody>
      </p:sp>
      <p:sp>
        <p:nvSpPr>
          <p:cNvPr id="742"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CustomShape 1"/>
          <p:cNvSpPr/>
          <p:nvPr/>
        </p:nvSpPr>
        <p:spPr>
          <a:xfrm>
            <a:off x="1202760" y="284040"/>
            <a:ext cx="9781560" cy="1506240"/>
          </a:xfrm>
          <a:prstGeom prst="rect">
            <a:avLst/>
          </a:prstGeom>
          <a:noFill/>
          <a:ln>
            <a:noFill/>
          </a:ln>
        </p:spPr>
        <p:style>
          <a:lnRef idx="0"/>
          <a:fillRef idx="0"/>
          <a:effectRef idx="0"/>
          <a:fontRef idx="minor"/>
        </p:style>
      </p:sp>
      <p:sp>
        <p:nvSpPr>
          <p:cNvPr id="744" name="CustomShape 2"/>
          <p:cNvSpPr/>
          <p:nvPr/>
        </p:nvSpPr>
        <p:spPr>
          <a:xfrm>
            <a:off x="1202760" y="2011680"/>
            <a:ext cx="9781560" cy="4203720"/>
          </a:xfrm>
          <a:prstGeom prst="rect">
            <a:avLst/>
          </a:prstGeom>
          <a:noFill/>
          <a:ln>
            <a:noFill/>
          </a:ln>
        </p:spPr>
        <p:style>
          <a:lnRef idx="0"/>
          <a:fillRef idx="0"/>
          <a:effectRef idx="0"/>
          <a:fontRef idx="minor"/>
        </p:style>
      </p:sp>
      <p:pic>
        <p:nvPicPr>
          <p:cNvPr id="745" name="Picture 5" descr=""/>
          <p:cNvPicPr/>
          <p:nvPr/>
        </p:nvPicPr>
        <p:blipFill>
          <a:blip r:embed="rId1"/>
          <a:stretch/>
        </p:blipFill>
        <p:spPr>
          <a:xfrm>
            <a:off x="760680" y="2011680"/>
            <a:ext cx="10666440" cy="458100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Maybe we differ </a:t>
            </a:r>
            <a:endParaRPr b="0" lang="en-US" sz="4000" spc="-1" strike="noStrike">
              <a:latin typeface="Arial"/>
            </a:endParaRPr>
          </a:p>
        </p:txBody>
      </p:sp>
      <p:sp>
        <p:nvSpPr>
          <p:cNvPr id="747" name="CustomShape 2"/>
          <p:cNvSpPr/>
          <p:nvPr/>
        </p:nvSpPr>
        <p:spPr>
          <a:xfrm>
            <a:off x="1202760" y="2011680"/>
            <a:ext cx="9781560" cy="4203720"/>
          </a:xfrm>
          <a:prstGeom prst="rect">
            <a:avLst/>
          </a:prstGeom>
          <a:noFill/>
          <a:ln>
            <a:noFill/>
          </a:ln>
        </p:spPr>
        <p:style>
          <a:lnRef idx="0"/>
          <a:fillRef idx="0"/>
          <a:effectRef idx="0"/>
          <a:fontRef idx="minor"/>
        </p:style>
      </p:sp>
      <p:pic>
        <p:nvPicPr>
          <p:cNvPr id="748" name="Picture 3" descr=""/>
          <p:cNvPicPr/>
          <p:nvPr/>
        </p:nvPicPr>
        <p:blipFill>
          <a:blip r:embed="rId1"/>
          <a:stretch/>
        </p:blipFill>
        <p:spPr>
          <a:xfrm>
            <a:off x="6639480" y="1792800"/>
            <a:ext cx="5550120" cy="5062320"/>
          </a:xfrm>
          <a:prstGeom prst="rect">
            <a:avLst/>
          </a:prstGeom>
          <a:ln>
            <a:noFill/>
          </a:ln>
        </p:spPr>
      </p:pic>
      <p:pic>
        <p:nvPicPr>
          <p:cNvPr id="749" name="Picture 4" descr=""/>
          <p:cNvPicPr/>
          <p:nvPr/>
        </p:nvPicPr>
        <p:blipFill>
          <a:blip r:embed="rId2"/>
          <a:stretch/>
        </p:blipFill>
        <p:spPr>
          <a:xfrm>
            <a:off x="159120" y="1792800"/>
            <a:ext cx="6219360" cy="506232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1202760" y="284040"/>
            <a:ext cx="9781560" cy="1506240"/>
          </a:xfrm>
          <a:prstGeom prst="rect">
            <a:avLst/>
          </a:prstGeom>
          <a:noFill/>
          <a:ln>
            <a:noFill/>
          </a:ln>
        </p:spPr>
        <p:style>
          <a:lnRef idx="0"/>
          <a:fillRef idx="0"/>
          <a:effectRef idx="0"/>
          <a:fontRef idx="minor"/>
        </p:style>
      </p:sp>
      <p:sp>
        <p:nvSpPr>
          <p:cNvPr id="751" name="CustomShape 2"/>
          <p:cNvSpPr/>
          <p:nvPr/>
        </p:nvSpPr>
        <p:spPr>
          <a:xfrm>
            <a:off x="1103400" y="2060640"/>
            <a:ext cx="4393800" cy="4193280"/>
          </a:xfrm>
          <a:prstGeom prst="rect">
            <a:avLst/>
          </a:prstGeom>
          <a:noFill/>
          <a:ln>
            <a:noFill/>
          </a:ln>
        </p:spPr>
        <p:style>
          <a:lnRef idx="0"/>
          <a:fillRef idx="0"/>
          <a:effectRef idx="0"/>
          <a:fontRef idx="minor"/>
        </p:style>
      </p:sp>
      <p:sp>
        <p:nvSpPr>
          <p:cNvPr id="752" name="CustomShape 3"/>
          <p:cNvSpPr/>
          <p:nvPr/>
        </p:nvSpPr>
        <p:spPr>
          <a:xfrm>
            <a:off x="5654520" y="2055960"/>
            <a:ext cx="4393800" cy="4197600"/>
          </a:xfrm>
          <a:prstGeom prst="rect">
            <a:avLst/>
          </a:prstGeom>
          <a:noFill/>
          <a:ln>
            <a:noFill/>
          </a:ln>
        </p:spPr>
        <p:style>
          <a:lnRef idx="0"/>
          <a:fillRef idx="0"/>
          <a:effectRef idx="0"/>
          <a:fontRef idx="minor"/>
        </p:style>
      </p:sp>
      <p:pic>
        <p:nvPicPr>
          <p:cNvPr id="753" name="Picture 4_1" descr=""/>
          <p:cNvPicPr/>
          <p:nvPr/>
        </p:nvPicPr>
        <p:blipFill>
          <a:blip r:embed="rId1"/>
          <a:stretch/>
        </p:blipFill>
        <p:spPr>
          <a:xfrm>
            <a:off x="1612800" y="2298600"/>
            <a:ext cx="8961840" cy="371268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CustomShape 1"/>
          <p:cNvSpPr/>
          <p:nvPr/>
        </p:nvSpPr>
        <p:spPr>
          <a:xfrm>
            <a:off x="1202760" y="284040"/>
            <a:ext cx="9781560" cy="1506240"/>
          </a:xfrm>
          <a:prstGeom prst="rect">
            <a:avLst/>
          </a:prstGeom>
          <a:noFill/>
          <a:ln>
            <a:noFill/>
          </a:ln>
        </p:spPr>
        <p:style>
          <a:lnRef idx="0"/>
          <a:fillRef idx="0"/>
          <a:effectRef idx="0"/>
          <a:fontRef idx="minor"/>
        </p:style>
      </p:sp>
      <p:sp>
        <p:nvSpPr>
          <p:cNvPr id="755" name="CustomShape 2"/>
          <p:cNvSpPr/>
          <p:nvPr/>
        </p:nvSpPr>
        <p:spPr>
          <a:xfrm>
            <a:off x="1103400" y="2060640"/>
            <a:ext cx="4393800" cy="4193280"/>
          </a:xfrm>
          <a:prstGeom prst="rect">
            <a:avLst/>
          </a:prstGeom>
          <a:noFill/>
          <a:ln>
            <a:noFill/>
          </a:ln>
        </p:spPr>
        <p:style>
          <a:lnRef idx="0"/>
          <a:fillRef idx="0"/>
          <a:effectRef idx="0"/>
          <a:fontRef idx="minor"/>
        </p:style>
      </p:sp>
      <p:sp>
        <p:nvSpPr>
          <p:cNvPr id="756" name="CustomShape 3"/>
          <p:cNvSpPr/>
          <p:nvPr/>
        </p:nvSpPr>
        <p:spPr>
          <a:xfrm>
            <a:off x="5654520" y="2055960"/>
            <a:ext cx="4393800" cy="4197600"/>
          </a:xfrm>
          <a:prstGeom prst="rect">
            <a:avLst/>
          </a:prstGeom>
          <a:noFill/>
          <a:ln>
            <a:noFill/>
          </a:ln>
        </p:spPr>
        <p:style>
          <a:lnRef idx="0"/>
          <a:fillRef idx="0"/>
          <a:effectRef idx="0"/>
          <a:fontRef idx="minor"/>
        </p:style>
      </p:sp>
      <p:pic>
        <p:nvPicPr>
          <p:cNvPr id="757" name="Picture 4_0" descr=""/>
          <p:cNvPicPr/>
          <p:nvPr/>
        </p:nvPicPr>
        <p:blipFill>
          <a:blip r:embed="rId1"/>
          <a:stretch/>
        </p:blipFill>
        <p:spPr>
          <a:xfrm>
            <a:off x="1815120" y="2504520"/>
            <a:ext cx="7485120" cy="351612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a:t>
            </a:r>
            <a:endParaRPr b="0" lang="en-US" sz="4000" spc="-1" strike="noStrike">
              <a:latin typeface="Arial"/>
            </a:endParaRPr>
          </a:p>
        </p:txBody>
      </p:sp>
      <p:sp>
        <p:nvSpPr>
          <p:cNvPr id="759" name="CustomShape 2"/>
          <p:cNvSpPr/>
          <p:nvPr/>
        </p:nvSpPr>
        <p:spPr>
          <a:xfrm>
            <a:off x="1202760" y="2011680"/>
            <a:ext cx="9781560" cy="4203720"/>
          </a:xfrm>
          <a:prstGeom prst="rect">
            <a:avLst/>
          </a:prstGeom>
          <a:noFill/>
          <a:ln>
            <a:noFill/>
          </a:ln>
        </p:spPr>
        <p:style>
          <a:lnRef idx="0"/>
          <a:fillRef idx="0"/>
          <a:effectRef idx="0"/>
          <a:fontRef idx="minor"/>
        </p:style>
      </p:sp>
      <p:pic>
        <p:nvPicPr>
          <p:cNvPr id="760" name="Picture 4_4" descr=""/>
          <p:cNvPicPr/>
          <p:nvPr/>
        </p:nvPicPr>
        <p:blipFill>
          <a:blip r:embed="rId1"/>
          <a:stretch/>
        </p:blipFill>
        <p:spPr>
          <a:xfrm>
            <a:off x="1103400" y="2053080"/>
            <a:ext cx="2991960" cy="2991960"/>
          </a:xfrm>
          <a:prstGeom prst="rect">
            <a:avLst/>
          </a:prstGeom>
          <a:ln>
            <a:noFill/>
          </a:ln>
        </p:spPr>
      </p:pic>
      <p:pic>
        <p:nvPicPr>
          <p:cNvPr id="761" name="Picture 4_5" descr="Diagram of probability distribution relationships"/>
          <p:cNvPicPr/>
          <p:nvPr/>
        </p:nvPicPr>
        <p:blipFill>
          <a:blip r:embed="rId2"/>
          <a:stretch/>
        </p:blipFill>
        <p:spPr>
          <a:xfrm>
            <a:off x="7237800" y="1332000"/>
            <a:ext cx="4695840" cy="4932000"/>
          </a:xfrm>
          <a:prstGeom prst="rect">
            <a:avLst/>
          </a:prstGeom>
          <a:ln>
            <a:noFill/>
          </a:ln>
        </p:spPr>
      </p:pic>
      <p:sp>
        <p:nvSpPr>
          <p:cNvPr id="762" name="CustomShape 3"/>
          <p:cNvSpPr/>
          <p:nvPr/>
        </p:nvSpPr>
        <p:spPr>
          <a:xfrm>
            <a:off x="527040" y="5688000"/>
            <a:ext cx="1993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Why to choose?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Pause a minute</a:t>
            </a:r>
            <a:endParaRPr b="0" lang="en-US" sz="4000" spc="-1" strike="noStrike">
              <a:latin typeface="Arial"/>
            </a:endParaRPr>
          </a:p>
        </p:txBody>
      </p:sp>
      <p:sp>
        <p:nvSpPr>
          <p:cNvPr id="764" name="CustomShape 2"/>
          <p:cNvSpPr/>
          <p:nvPr/>
        </p:nvSpPr>
        <p:spPr>
          <a:xfrm>
            <a:off x="1103400" y="2060640"/>
            <a:ext cx="4393800" cy="4193280"/>
          </a:xfrm>
          <a:prstGeom prst="rect">
            <a:avLst/>
          </a:prstGeom>
          <a:noFill/>
          <a:ln>
            <a:noFill/>
          </a:ln>
        </p:spPr>
        <p:style>
          <a:lnRef idx="0"/>
          <a:fillRef idx="0"/>
          <a:effectRef idx="0"/>
          <a:fontRef idx="minor"/>
        </p:style>
      </p:sp>
      <p:sp>
        <p:nvSpPr>
          <p:cNvPr id="765" name="CustomShape 3"/>
          <p:cNvSpPr/>
          <p:nvPr/>
        </p:nvSpPr>
        <p:spPr>
          <a:xfrm>
            <a:off x="5654520" y="2055960"/>
            <a:ext cx="4393800" cy="4197600"/>
          </a:xfrm>
          <a:prstGeom prst="rect">
            <a:avLst/>
          </a:prstGeom>
          <a:noFill/>
          <a:ln>
            <a:noFill/>
          </a:ln>
        </p:spPr>
        <p:style>
          <a:lnRef idx="0"/>
          <a:fillRef idx="0"/>
          <a:effectRef idx="0"/>
          <a:fontRef idx="minor"/>
        </p:style>
      </p:sp>
      <p:pic>
        <p:nvPicPr>
          <p:cNvPr id="766" name="Picture 4_2" descr=""/>
          <p:cNvPicPr/>
          <p:nvPr/>
        </p:nvPicPr>
        <p:blipFill>
          <a:blip r:embed="rId1"/>
          <a:stretch/>
        </p:blipFill>
        <p:spPr>
          <a:xfrm>
            <a:off x="2146320" y="2337120"/>
            <a:ext cx="8289000" cy="363564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Pause a minute</a:t>
            </a:r>
            <a:endParaRPr b="0" lang="en-US" sz="4000" spc="-1" strike="noStrike">
              <a:latin typeface="Arial"/>
            </a:endParaRPr>
          </a:p>
        </p:txBody>
      </p:sp>
      <p:sp>
        <p:nvSpPr>
          <p:cNvPr id="768" name="CustomShape 2"/>
          <p:cNvSpPr/>
          <p:nvPr/>
        </p:nvSpPr>
        <p:spPr>
          <a:xfrm>
            <a:off x="1103400" y="2060640"/>
            <a:ext cx="4393800" cy="4193280"/>
          </a:xfrm>
          <a:prstGeom prst="rect">
            <a:avLst/>
          </a:prstGeom>
          <a:noFill/>
          <a:ln>
            <a:noFill/>
          </a:ln>
        </p:spPr>
        <p:style>
          <a:lnRef idx="0"/>
          <a:fillRef idx="0"/>
          <a:effectRef idx="0"/>
          <a:fontRef idx="minor"/>
        </p:style>
      </p:sp>
      <p:sp>
        <p:nvSpPr>
          <p:cNvPr id="769" name="CustomShape 3"/>
          <p:cNvSpPr/>
          <p:nvPr/>
        </p:nvSpPr>
        <p:spPr>
          <a:xfrm>
            <a:off x="5654520" y="2055960"/>
            <a:ext cx="4393800" cy="4197600"/>
          </a:xfrm>
          <a:prstGeom prst="rect">
            <a:avLst/>
          </a:prstGeom>
          <a:noFill/>
          <a:ln>
            <a:noFill/>
          </a:ln>
        </p:spPr>
        <p:style>
          <a:lnRef idx="0"/>
          <a:fillRef idx="0"/>
          <a:effectRef idx="0"/>
          <a:fontRef idx="minor"/>
        </p:style>
      </p:sp>
      <p:pic>
        <p:nvPicPr>
          <p:cNvPr id="770" name="Picture 4_3" descr=""/>
          <p:cNvPicPr/>
          <p:nvPr/>
        </p:nvPicPr>
        <p:blipFill>
          <a:blip r:embed="rId1"/>
          <a:stretch/>
        </p:blipFill>
        <p:spPr>
          <a:xfrm>
            <a:off x="826920" y="2055960"/>
            <a:ext cx="9652680" cy="42393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Questions to ask?</a:t>
            </a:r>
            <a:endParaRPr b="0" lang="en-US" sz="4000" spc="-1" strike="noStrike">
              <a:latin typeface="Arial"/>
            </a:endParaRPr>
          </a:p>
        </p:txBody>
      </p:sp>
      <p:sp>
        <p:nvSpPr>
          <p:cNvPr id="331"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What’s the probability the study measured someone who is fully self-quarantined?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many NYC residents are keeping themselves entirely to themselves?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772"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As good as the assumptions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73" name="Picture 2_1" descr="Bridging the Gap Between Digital and Telephony"/>
          <p:cNvPicPr/>
          <p:nvPr/>
        </p:nvPicPr>
        <p:blipFill>
          <a:blip r:embed="rId1"/>
          <a:stretch/>
        </p:blipFill>
        <p:spPr>
          <a:xfrm>
            <a:off x="2651400" y="2626560"/>
            <a:ext cx="6578280" cy="380736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a:t>
            </a:r>
            <a:endParaRPr b="0" lang="en-US" sz="4000" spc="-1" strike="noStrike">
              <a:latin typeface="Arial"/>
            </a:endParaRPr>
          </a:p>
        </p:txBody>
      </p:sp>
      <p:sp>
        <p:nvSpPr>
          <p:cNvPr id="775" name="CustomShape 2"/>
          <p:cNvSpPr/>
          <p:nvPr/>
        </p:nvSpPr>
        <p:spPr>
          <a:xfrm>
            <a:off x="1202760" y="2011680"/>
            <a:ext cx="9781560" cy="4203720"/>
          </a:xfrm>
          <a:prstGeom prst="rect">
            <a:avLst/>
          </a:prstGeom>
          <a:noFill/>
          <a:ln>
            <a:noFill/>
          </a:ln>
        </p:spPr>
        <p:style>
          <a:lnRef idx="0"/>
          <a:fillRef idx="0"/>
          <a:effectRef idx="0"/>
          <a:fontRef idx="minor"/>
        </p:style>
      </p:sp>
      <p:pic>
        <p:nvPicPr>
          <p:cNvPr id="776" name="Picture 4_8" descr=""/>
          <p:cNvPicPr/>
          <p:nvPr/>
        </p:nvPicPr>
        <p:blipFill>
          <a:blip r:embed="rId1"/>
          <a:stretch/>
        </p:blipFill>
        <p:spPr>
          <a:xfrm>
            <a:off x="1103400" y="2053080"/>
            <a:ext cx="2991960" cy="2991960"/>
          </a:xfrm>
          <a:prstGeom prst="rect">
            <a:avLst/>
          </a:prstGeom>
          <a:ln>
            <a:noFill/>
          </a:ln>
        </p:spPr>
      </p:pic>
      <p:pic>
        <p:nvPicPr>
          <p:cNvPr id="777" name="Picture 4_9" descr="Diagram of probability distribution relationships"/>
          <p:cNvPicPr/>
          <p:nvPr/>
        </p:nvPicPr>
        <p:blipFill>
          <a:blip r:embed="rId2"/>
          <a:stretch/>
        </p:blipFill>
        <p:spPr>
          <a:xfrm>
            <a:off x="7237800" y="1332000"/>
            <a:ext cx="4695840" cy="4932000"/>
          </a:xfrm>
          <a:prstGeom prst="rect">
            <a:avLst/>
          </a:prstGeom>
          <a:ln>
            <a:noFill/>
          </a:ln>
        </p:spPr>
      </p:pic>
      <p:sp>
        <p:nvSpPr>
          <p:cNvPr id="778" name="CustomShape 3"/>
          <p:cNvSpPr/>
          <p:nvPr/>
        </p:nvSpPr>
        <p:spPr>
          <a:xfrm>
            <a:off x="527040" y="5688000"/>
            <a:ext cx="1993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Why to choose?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ar-EG" sz="4000" spc="-1" strike="noStrike" cap="all">
                <a:solidFill>
                  <a:srgbClr val="ff0000"/>
                </a:solidFill>
                <a:latin typeface="Corbel"/>
                <a:cs typeface="DejaVu Sans"/>
              </a:rPr>
              <a:t>لولو من أبولو</a:t>
            </a:r>
            <a:r>
              <a:rPr b="1" lang="en-US" sz="4000" spc="-1" strike="noStrike" cap="all">
                <a:solidFill>
                  <a:srgbClr val="ff0000"/>
                </a:solidFill>
                <a:latin typeface="Corbel"/>
                <a:ea typeface="DejaVu Sans"/>
              </a:rPr>
              <a:t> </a:t>
            </a:r>
            <a:endParaRPr b="0" lang="en-US" sz="4000" spc="-1" strike="noStrike">
              <a:latin typeface="Arial"/>
            </a:endParaRPr>
          </a:p>
        </p:txBody>
      </p:sp>
      <p:sp>
        <p:nvSpPr>
          <p:cNvPr id="780" name="CustomShape 2"/>
          <p:cNvSpPr/>
          <p:nvPr/>
        </p:nvSpPr>
        <p:spPr>
          <a:xfrm>
            <a:off x="1103400" y="2060640"/>
            <a:ext cx="4393800" cy="4193280"/>
          </a:xfrm>
          <a:prstGeom prst="rect">
            <a:avLst/>
          </a:prstGeom>
          <a:noFill/>
          <a:ln>
            <a:noFill/>
          </a:ln>
        </p:spPr>
        <p:style>
          <a:lnRef idx="0"/>
          <a:fillRef idx="0"/>
          <a:effectRef idx="0"/>
          <a:fontRef idx="minor"/>
        </p:style>
      </p:sp>
      <p:sp>
        <p:nvSpPr>
          <p:cNvPr id="781" name="CustomShape 3"/>
          <p:cNvSpPr/>
          <p:nvPr/>
        </p:nvSpPr>
        <p:spPr>
          <a:xfrm>
            <a:off x="5654520" y="2055960"/>
            <a:ext cx="4393800" cy="4197600"/>
          </a:xfrm>
          <a:prstGeom prst="rect">
            <a:avLst/>
          </a:prstGeom>
          <a:noFill/>
          <a:ln>
            <a:noFill/>
          </a:ln>
        </p:spPr>
        <p:style>
          <a:lnRef idx="0"/>
          <a:fillRef idx="0"/>
          <a:effectRef idx="0"/>
          <a:fontRef idx="minor"/>
        </p:style>
      </p:sp>
      <p:pic>
        <p:nvPicPr>
          <p:cNvPr id="782" name="Picture 4_6" descr=""/>
          <p:cNvPicPr/>
          <p:nvPr/>
        </p:nvPicPr>
        <p:blipFill>
          <a:blip r:embed="rId1"/>
          <a:stretch/>
        </p:blipFill>
        <p:spPr>
          <a:xfrm>
            <a:off x="2174760" y="2409120"/>
            <a:ext cx="6957000" cy="349200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It differs</a:t>
            </a:r>
            <a:endParaRPr b="0" lang="en-US" sz="4000" spc="-1" strike="noStrike">
              <a:latin typeface="Arial"/>
            </a:endParaRPr>
          </a:p>
        </p:txBody>
      </p:sp>
      <p:sp>
        <p:nvSpPr>
          <p:cNvPr id="784" name="CustomShape 2"/>
          <p:cNvSpPr/>
          <p:nvPr/>
        </p:nvSpPr>
        <p:spPr>
          <a:xfrm>
            <a:off x="1202760" y="2011680"/>
            <a:ext cx="9781560" cy="4203720"/>
          </a:xfrm>
          <a:prstGeom prst="rect">
            <a:avLst/>
          </a:prstGeom>
          <a:noFill/>
          <a:ln>
            <a:noFill/>
          </a:ln>
        </p:spPr>
        <p:style>
          <a:lnRef idx="0"/>
          <a:fillRef idx="0"/>
          <a:effectRef idx="0"/>
          <a:fontRef idx="minor"/>
        </p:style>
      </p:sp>
      <p:pic>
        <p:nvPicPr>
          <p:cNvPr id="785" name="Picture 3_1" descr=""/>
          <p:cNvPicPr/>
          <p:nvPr/>
        </p:nvPicPr>
        <p:blipFill>
          <a:blip r:embed="rId1"/>
          <a:stretch/>
        </p:blipFill>
        <p:spPr>
          <a:xfrm>
            <a:off x="3439080" y="2119320"/>
            <a:ext cx="4733280" cy="455796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Choosing Your Distribution</a:t>
            </a:r>
            <a:endParaRPr b="0" lang="en-US" sz="4000" spc="-1" strike="noStrike">
              <a:latin typeface="Arial"/>
            </a:endParaRPr>
          </a:p>
        </p:txBody>
      </p:sp>
      <p:sp>
        <p:nvSpPr>
          <p:cNvPr id="787" name="CustomShape 2"/>
          <p:cNvSpPr/>
          <p:nvPr/>
        </p:nvSpPr>
        <p:spPr>
          <a:xfrm>
            <a:off x="1103400" y="2060640"/>
            <a:ext cx="4393800" cy="41932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1800" spc="-1" strike="noStrike">
                <a:solidFill>
                  <a:srgbClr val="ffffff"/>
                </a:solidFill>
                <a:latin typeface="Corbel"/>
                <a:ea typeface="DejaVu Sans"/>
              </a:rPr>
              <a:t>1- assume a distribution </a:t>
            </a:r>
            <a:endParaRPr b="0" lang="en-US" sz="1800" spc="-1" strike="noStrike">
              <a:latin typeface="Arial"/>
            </a:endParaRPr>
          </a:p>
          <a:p>
            <a:pPr>
              <a:lnSpc>
                <a:spcPct val="90000"/>
              </a:lnSpc>
              <a:spcBef>
                <a:spcPts val="1199"/>
              </a:spcBef>
              <a:spcAft>
                <a:spcPts val="201"/>
              </a:spcAft>
              <a:tabLst>
                <a:tab algn="l" pos="0"/>
              </a:tabLst>
            </a:pPr>
            <a:r>
              <a:rPr b="0" lang="en-US" sz="1800" spc="-1" strike="noStrike">
                <a:solidFill>
                  <a:srgbClr val="ffffff"/>
                </a:solidFill>
                <a:latin typeface="Corbel"/>
                <a:ea typeface="DejaVu Sans"/>
              </a:rPr>
              <a:t>2- other solutions (to be continued …)</a:t>
            </a:r>
            <a:endParaRPr b="0" lang="en-US" sz="1800" spc="-1" strike="noStrike">
              <a:latin typeface="Arial"/>
            </a:endParaRPr>
          </a:p>
        </p:txBody>
      </p:sp>
      <p:sp>
        <p:nvSpPr>
          <p:cNvPr id="788" name="CustomShape 3"/>
          <p:cNvSpPr/>
          <p:nvPr/>
        </p:nvSpPr>
        <p:spPr>
          <a:xfrm>
            <a:off x="5654520" y="2055960"/>
            <a:ext cx="4393800" cy="4197600"/>
          </a:xfrm>
          <a:prstGeom prst="rect">
            <a:avLst/>
          </a:prstGeom>
          <a:noFill/>
          <a:ln>
            <a:noFill/>
          </a:ln>
        </p:spPr>
        <p:style>
          <a:lnRef idx="0"/>
          <a:fillRef idx="0"/>
          <a:effectRef idx="0"/>
          <a:fontRef idx="minor"/>
        </p:style>
      </p:sp>
      <p:pic>
        <p:nvPicPr>
          <p:cNvPr id="789" name="Picture 4_7" descr=""/>
          <p:cNvPicPr/>
          <p:nvPr/>
        </p:nvPicPr>
        <p:blipFill>
          <a:blip r:embed="rId1"/>
          <a:stretch/>
        </p:blipFill>
        <p:spPr>
          <a:xfrm>
            <a:off x="646200" y="2873880"/>
            <a:ext cx="10528200" cy="90684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distribution?</a:t>
            </a:r>
            <a:endParaRPr b="0" lang="en-US" sz="4000" spc="-1" strike="noStrike">
              <a:latin typeface="Arial"/>
            </a:endParaRPr>
          </a:p>
        </p:txBody>
      </p:sp>
      <p:sp>
        <p:nvSpPr>
          <p:cNvPr id="791" name="CustomShape 2"/>
          <p:cNvSpPr/>
          <p:nvPr/>
        </p:nvSpPr>
        <p:spPr>
          <a:xfrm>
            <a:off x="1103400" y="2060640"/>
            <a:ext cx="4393800" cy="4193280"/>
          </a:xfrm>
          <a:prstGeom prst="rect">
            <a:avLst/>
          </a:prstGeom>
          <a:noFill/>
          <a:ln>
            <a:noFill/>
          </a:ln>
        </p:spPr>
        <p:style>
          <a:lnRef idx="0"/>
          <a:fillRef idx="0"/>
          <a:effectRef idx="0"/>
          <a:fontRef idx="minor"/>
        </p:style>
      </p:sp>
      <p:sp>
        <p:nvSpPr>
          <p:cNvPr id="792" name="CustomShape 3"/>
          <p:cNvSpPr/>
          <p:nvPr/>
        </p:nvSpPr>
        <p:spPr>
          <a:xfrm>
            <a:off x="5654520" y="2055960"/>
            <a:ext cx="4393800" cy="4197600"/>
          </a:xfrm>
          <a:prstGeom prst="rect">
            <a:avLst/>
          </a:prstGeom>
          <a:noFill/>
          <a:ln>
            <a:noFill/>
          </a:ln>
        </p:spPr>
        <p:style>
          <a:lnRef idx="0"/>
          <a:fillRef idx="0"/>
          <a:effectRef idx="0"/>
          <a:fontRef idx="minor"/>
        </p:style>
      </p:sp>
      <p:pic>
        <p:nvPicPr>
          <p:cNvPr id="793" name="Picture 4_11" descr=""/>
          <p:cNvPicPr/>
          <p:nvPr/>
        </p:nvPicPr>
        <p:blipFill>
          <a:blip r:embed="rId1"/>
          <a:stretch/>
        </p:blipFill>
        <p:spPr>
          <a:xfrm>
            <a:off x="2584440" y="2322000"/>
            <a:ext cx="5265720" cy="393192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Popular distributions </a:t>
            </a:r>
            <a:endParaRPr b="0" lang="en-US" sz="4000" spc="-1" strike="noStrike">
              <a:latin typeface="Arial"/>
            </a:endParaRPr>
          </a:p>
        </p:txBody>
      </p:sp>
      <p:sp>
        <p:nvSpPr>
          <p:cNvPr id="795" name="CustomShape 2"/>
          <p:cNvSpPr/>
          <p:nvPr/>
        </p:nvSpPr>
        <p:spPr>
          <a:xfrm>
            <a:off x="1103400" y="2060640"/>
            <a:ext cx="4393800" cy="4193280"/>
          </a:xfrm>
          <a:prstGeom prst="rect">
            <a:avLst/>
          </a:prstGeom>
          <a:noFill/>
          <a:ln>
            <a:noFill/>
          </a:ln>
        </p:spPr>
        <p:style>
          <a:lnRef idx="0"/>
          <a:fillRef idx="0"/>
          <a:effectRef idx="0"/>
          <a:fontRef idx="minor"/>
        </p:style>
      </p:sp>
      <p:pic>
        <p:nvPicPr>
          <p:cNvPr id="796" name="Content Placeholder 6_1" descr=""/>
          <p:cNvPicPr/>
          <p:nvPr/>
        </p:nvPicPr>
        <p:blipFill>
          <a:blip r:embed="rId1"/>
          <a:stretch/>
        </p:blipFill>
        <p:spPr>
          <a:xfrm>
            <a:off x="5654520" y="2514600"/>
            <a:ext cx="4393440" cy="3280320"/>
          </a:xfrm>
          <a:prstGeom prst="rect">
            <a:avLst/>
          </a:prstGeom>
          <a:ln>
            <a:noFill/>
          </a:ln>
        </p:spPr>
      </p:pic>
      <p:pic>
        <p:nvPicPr>
          <p:cNvPr id="797" name="Picture 4_10" descr=""/>
          <p:cNvPicPr/>
          <p:nvPr/>
        </p:nvPicPr>
        <p:blipFill>
          <a:blip r:embed="rId2"/>
          <a:stretch/>
        </p:blipFill>
        <p:spPr>
          <a:xfrm>
            <a:off x="948240" y="2573640"/>
            <a:ext cx="4131720" cy="322128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do I need a distribution?</a:t>
            </a:r>
            <a:endParaRPr b="0" lang="en-US" sz="4000" spc="-1" strike="noStrike">
              <a:latin typeface="Arial"/>
            </a:endParaRPr>
          </a:p>
        </p:txBody>
      </p:sp>
      <p:sp>
        <p:nvSpPr>
          <p:cNvPr id="799" name="CustomShape 2"/>
          <p:cNvSpPr/>
          <p:nvPr/>
        </p:nvSpPr>
        <p:spPr>
          <a:xfrm>
            <a:off x="1103400" y="2060640"/>
            <a:ext cx="4393800" cy="4193280"/>
          </a:xfrm>
          <a:prstGeom prst="rect">
            <a:avLst/>
          </a:prstGeom>
          <a:noFill/>
          <a:ln>
            <a:noFill/>
          </a:ln>
        </p:spPr>
        <p:style>
          <a:lnRef idx="0"/>
          <a:fillRef idx="0"/>
          <a:effectRef idx="0"/>
          <a:fontRef idx="minor"/>
        </p:style>
      </p:sp>
      <p:sp>
        <p:nvSpPr>
          <p:cNvPr id="800" name="CustomShape 3"/>
          <p:cNvSpPr/>
          <p:nvPr/>
        </p:nvSpPr>
        <p:spPr>
          <a:xfrm>
            <a:off x="5654520" y="2055960"/>
            <a:ext cx="4393800" cy="4197600"/>
          </a:xfrm>
          <a:prstGeom prst="rect">
            <a:avLst/>
          </a:prstGeom>
          <a:noFill/>
          <a:ln>
            <a:noFill/>
          </a:ln>
        </p:spPr>
        <p:style>
          <a:lnRef idx="0"/>
          <a:fillRef idx="0"/>
          <a:effectRef idx="0"/>
          <a:fontRef idx="minor"/>
        </p:style>
      </p:sp>
      <p:pic>
        <p:nvPicPr>
          <p:cNvPr id="801" name="Picture 2_0" descr="15 Testing cartoons ideas | cartoon, teaching humor, math comics"/>
          <p:cNvPicPr/>
          <p:nvPr/>
        </p:nvPicPr>
        <p:blipFill>
          <a:blip r:embed="rId1"/>
          <a:stretch/>
        </p:blipFill>
        <p:spPr>
          <a:xfrm>
            <a:off x="1640160" y="2336400"/>
            <a:ext cx="3648600" cy="3917520"/>
          </a:xfrm>
          <a:prstGeom prst="rect">
            <a:avLst/>
          </a:prstGeom>
          <a:ln>
            <a:noFill/>
          </a:ln>
        </p:spPr>
      </p:pic>
      <p:pic>
        <p:nvPicPr>
          <p:cNvPr id="802" name="Picture 4_13" descr="The Best Invention In History! | Cartoon-box 32 - YouTube"/>
          <p:cNvPicPr/>
          <p:nvPr/>
        </p:nvPicPr>
        <p:blipFill>
          <a:blip r:embed="rId2"/>
          <a:stretch/>
        </p:blipFill>
        <p:spPr>
          <a:xfrm>
            <a:off x="6381000" y="1398600"/>
            <a:ext cx="4312080" cy="1977120"/>
          </a:xfrm>
          <a:prstGeom prst="rect">
            <a:avLst/>
          </a:prstGeom>
          <a:ln>
            <a:noFill/>
          </a:ln>
        </p:spPr>
      </p:pic>
      <p:pic>
        <p:nvPicPr>
          <p:cNvPr id="803" name="Picture 6_1" descr="برشامة التربية الوطنية ثانوية عامة 2018 مستر محمود البدرى"/>
          <p:cNvPicPr/>
          <p:nvPr/>
        </p:nvPicPr>
        <p:blipFill>
          <a:blip r:embed="rId3"/>
          <a:stretch/>
        </p:blipFill>
        <p:spPr>
          <a:xfrm>
            <a:off x="6573240" y="3637080"/>
            <a:ext cx="4119840" cy="295236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wait? </a:t>
            </a:r>
            <a:endParaRPr b="0" lang="en-US" sz="4000" spc="-1" strike="noStrike">
              <a:latin typeface="Arial"/>
            </a:endParaRPr>
          </a:p>
        </p:txBody>
      </p:sp>
      <p:sp>
        <p:nvSpPr>
          <p:cNvPr id="805" name="CustomShape 2"/>
          <p:cNvSpPr/>
          <p:nvPr/>
        </p:nvSpPr>
        <p:spPr>
          <a:xfrm>
            <a:off x="1103400" y="2060640"/>
            <a:ext cx="4393800" cy="4193280"/>
          </a:xfrm>
          <a:prstGeom prst="rect">
            <a:avLst/>
          </a:prstGeom>
          <a:noFill/>
          <a:ln>
            <a:noFill/>
          </a:ln>
        </p:spPr>
        <p:style>
          <a:lnRef idx="0"/>
          <a:fillRef idx="0"/>
          <a:effectRef idx="0"/>
          <a:fontRef idx="minor"/>
        </p:style>
      </p:sp>
      <p:sp>
        <p:nvSpPr>
          <p:cNvPr id="806" name="CustomShape 3"/>
          <p:cNvSpPr/>
          <p:nvPr/>
        </p:nvSpPr>
        <p:spPr>
          <a:xfrm>
            <a:off x="5654520" y="2055960"/>
            <a:ext cx="4393800" cy="4197600"/>
          </a:xfrm>
          <a:prstGeom prst="rect">
            <a:avLst/>
          </a:prstGeom>
          <a:noFill/>
          <a:ln>
            <a:noFill/>
          </a:ln>
        </p:spPr>
        <p:style>
          <a:lnRef idx="0"/>
          <a:fillRef idx="0"/>
          <a:effectRef idx="0"/>
          <a:fontRef idx="minor"/>
        </p:style>
      </p:sp>
      <p:pic>
        <p:nvPicPr>
          <p:cNvPr id="807" name="Picture 4_12" descr=""/>
          <p:cNvPicPr/>
          <p:nvPr/>
        </p:nvPicPr>
        <p:blipFill>
          <a:blip r:embed="rId1"/>
          <a:stretch/>
        </p:blipFill>
        <p:spPr>
          <a:xfrm>
            <a:off x="6852960" y="5351040"/>
            <a:ext cx="4761000" cy="1256760"/>
          </a:xfrm>
          <a:prstGeom prst="rect">
            <a:avLst/>
          </a:prstGeom>
          <a:ln>
            <a:noFill/>
          </a:ln>
        </p:spPr>
      </p:pic>
      <p:pic>
        <p:nvPicPr>
          <p:cNvPr id="808" name="Picture 5_1" descr=""/>
          <p:cNvPicPr/>
          <p:nvPr/>
        </p:nvPicPr>
        <p:blipFill>
          <a:blip r:embed="rId2"/>
          <a:stretch/>
        </p:blipFill>
        <p:spPr>
          <a:xfrm>
            <a:off x="270360" y="1443960"/>
            <a:ext cx="8961840" cy="371268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Without parameters </a:t>
            </a:r>
            <a:r>
              <a:rPr b="0" lang="en-US" sz="4000" spc="-1" strike="noStrike" cap="all">
                <a:solidFill>
                  <a:srgbClr val="ffffff"/>
                </a:solidFill>
                <a:latin typeface="Wingdings"/>
                <a:ea typeface="DejaVu Sans"/>
              </a:rPr>
              <a:t></a:t>
            </a:r>
            <a:endParaRPr b="0" lang="en-US" sz="4000" spc="-1" strike="noStrike">
              <a:latin typeface="Arial"/>
            </a:endParaRPr>
          </a:p>
        </p:txBody>
      </p:sp>
      <p:sp>
        <p:nvSpPr>
          <p:cNvPr id="810" name="CustomShape 2"/>
          <p:cNvSpPr/>
          <p:nvPr/>
        </p:nvSpPr>
        <p:spPr>
          <a:xfrm>
            <a:off x="1103400" y="2060640"/>
            <a:ext cx="4393800" cy="4193280"/>
          </a:xfrm>
          <a:prstGeom prst="rect">
            <a:avLst/>
          </a:prstGeom>
          <a:noFill/>
          <a:ln>
            <a:noFill/>
          </a:ln>
        </p:spPr>
        <p:style>
          <a:lnRef idx="0"/>
          <a:fillRef idx="0"/>
          <a:effectRef idx="0"/>
          <a:fontRef idx="minor"/>
        </p:style>
      </p:sp>
      <p:sp>
        <p:nvSpPr>
          <p:cNvPr id="811" name="CustomShape 3"/>
          <p:cNvSpPr/>
          <p:nvPr/>
        </p:nvSpPr>
        <p:spPr>
          <a:xfrm>
            <a:off x="5654520" y="2055960"/>
            <a:ext cx="4393800" cy="4197600"/>
          </a:xfrm>
          <a:prstGeom prst="rect">
            <a:avLst/>
          </a:prstGeom>
          <a:noFill/>
          <a:ln>
            <a:noFill/>
          </a:ln>
        </p:spPr>
        <p:style>
          <a:lnRef idx="0"/>
          <a:fillRef idx="0"/>
          <a:effectRef idx="0"/>
          <a:fontRef idx="minor"/>
        </p:style>
      </p:sp>
      <p:pic>
        <p:nvPicPr>
          <p:cNvPr id="812" name="Picture 5_0" descr=""/>
          <p:cNvPicPr/>
          <p:nvPr/>
        </p:nvPicPr>
        <p:blipFill>
          <a:blip r:embed="rId1"/>
          <a:stretch/>
        </p:blipFill>
        <p:spPr>
          <a:xfrm>
            <a:off x="1468440" y="2789640"/>
            <a:ext cx="8060040" cy="31978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333" name="CustomShape 2"/>
          <p:cNvSpPr/>
          <p:nvPr/>
        </p:nvSpPr>
        <p:spPr>
          <a:xfrm>
            <a:off x="1202400" y="2011680"/>
            <a:ext cx="9780480" cy="4203000"/>
          </a:xfrm>
          <a:prstGeom prst="rect">
            <a:avLst/>
          </a:prstGeom>
          <a:noFill/>
          <a:ln>
            <a:noFill/>
          </a:ln>
        </p:spPr>
        <p:style>
          <a:lnRef idx="0"/>
          <a:fillRef idx="0"/>
          <a:effectRef idx="0"/>
          <a:fontRef idx="minor"/>
        </p:style>
      </p:sp>
      <p:pic>
        <p:nvPicPr>
          <p:cNvPr id="334" name="Picture 3_11" descr=""/>
          <p:cNvPicPr/>
          <p:nvPr/>
        </p:nvPicPr>
        <p:blipFill>
          <a:blip r:embed="rId1"/>
          <a:stretch/>
        </p:blipFill>
        <p:spPr>
          <a:xfrm>
            <a:off x="686880" y="3371760"/>
            <a:ext cx="10812240" cy="121392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1" lang="ar-EG" sz="4000" spc="-1" strike="noStrike" cap="all">
                <a:solidFill>
                  <a:srgbClr val="ff0000"/>
                </a:solidFill>
                <a:latin typeface="Corbel"/>
                <a:cs typeface="DejaVu Sans"/>
              </a:rPr>
              <a:t>لولو من أبولو</a:t>
            </a:r>
            <a:r>
              <a:rPr b="1" lang="en-US" sz="4000" spc="-1" strike="noStrike" cap="all">
                <a:solidFill>
                  <a:srgbClr val="ff0000"/>
                </a:solidFill>
                <a:latin typeface="Corbel"/>
                <a:ea typeface="DejaVu Sans"/>
              </a:rPr>
              <a:t> </a:t>
            </a:r>
            <a:endParaRPr b="0" lang="en-US" sz="4000" spc="-1" strike="noStrike">
              <a:latin typeface="Arial"/>
            </a:endParaRPr>
          </a:p>
        </p:txBody>
      </p:sp>
      <p:sp>
        <p:nvSpPr>
          <p:cNvPr id="814" name="CustomShape 2"/>
          <p:cNvSpPr/>
          <p:nvPr/>
        </p:nvSpPr>
        <p:spPr>
          <a:xfrm>
            <a:off x="1103400" y="2060640"/>
            <a:ext cx="4393800" cy="4193280"/>
          </a:xfrm>
          <a:prstGeom prst="rect">
            <a:avLst/>
          </a:prstGeom>
          <a:noFill/>
          <a:ln>
            <a:noFill/>
          </a:ln>
        </p:spPr>
        <p:style>
          <a:lnRef idx="0"/>
          <a:fillRef idx="0"/>
          <a:effectRef idx="0"/>
          <a:fontRef idx="minor"/>
        </p:style>
      </p:sp>
      <p:sp>
        <p:nvSpPr>
          <p:cNvPr id="815" name="CustomShape 3"/>
          <p:cNvSpPr/>
          <p:nvPr/>
        </p:nvSpPr>
        <p:spPr>
          <a:xfrm>
            <a:off x="5654520" y="2055960"/>
            <a:ext cx="4393800" cy="4197600"/>
          </a:xfrm>
          <a:prstGeom prst="rect">
            <a:avLst/>
          </a:prstGeom>
          <a:noFill/>
          <a:ln>
            <a:noFill/>
          </a:ln>
        </p:spPr>
        <p:style>
          <a:lnRef idx="0"/>
          <a:fillRef idx="0"/>
          <a:effectRef idx="0"/>
          <a:fontRef idx="minor"/>
        </p:style>
      </p:sp>
      <p:pic>
        <p:nvPicPr>
          <p:cNvPr id="816" name="Picture 4_15" descr=""/>
          <p:cNvPicPr/>
          <p:nvPr/>
        </p:nvPicPr>
        <p:blipFill>
          <a:blip r:embed="rId1"/>
          <a:stretch/>
        </p:blipFill>
        <p:spPr>
          <a:xfrm>
            <a:off x="2174760" y="2409120"/>
            <a:ext cx="6957000" cy="349200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 distribution</a:t>
            </a:r>
            <a:endParaRPr b="0" lang="en-US" sz="4000" spc="-1" strike="noStrike">
              <a:latin typeface="Arial"/>
            </a:endParaRPr>
          </a:p>
        </p:txBody>
      </p:sp>
      <p:sp>
        <p:nvSpPr>
          <p:cNvPr id="818" name="CustomShape 2"/>
          <p:cNvSpPr/>
          <p:nvPr/>
        </p:nvSpPr>
        <p:spPr>
          <a:xfrm>
            <a:off x="1103400" y="2060640"/>
            <a:ext cx="4393800" cy="4193280"/>
          </a:xfrm>
          <a:prstGeom prst="rect">
            <a:avLst/>
          </a:prstGeom>
          <a:noFill/>
          <a:ln>
            <a:noFill/>
          </a:ln>
        </p:spPr>
        <p:style>
          <a:lnRef idx="0"/>
          <a:fillRef idx="0"/>
          <a:effectRef idx="0"/>
          <a:fontRef idx="minor"/>
        </p:style>
      </p:sp>
      <p:sp>
        <p:nvSpPr>
          <p:cNvPr id="819" name="CustomShape 3"/>
          <p:cNvSpPr/>
          <p:nvPr/>
        </p:nvSpPr>
        <p:spPr>
          <a:xfrm>
            <a:off x="5654520" y="2055960"/>
            <a:ext cx="4393800" cy="4197600"/>
          </a:xfrm>
          <a:prstGeom prst="rect">
            <a:avLst/>
          </a:prstGeom>
          <a:noFill/>
          <a:ln>
            <a:noFill/>
          </a:ln>
        </p:spPr>
        <p:style>
          <a:lnRef idx="0"/>
          <a:fillRef idx="0"/>
          <a:effectRef idx="0"/>
          <a:fontRef idx="minor"/>
        </p:style>
      </p:sp>
      <p:pic>
        <p:nvPicPr>
          <p:cNvPr id="820" name="Picture 4_14" descr=""/>
          <p:cNvPicPr/>
          <p:nvPr/>
        </p:nvPicPr>
        <p:blipFill>
          <a:blip r:embed="rId1"/>
          <a:stretch/>
        </p:blipFill>
        <p:spPr>
          <a:xfrm>
            <a:off x="6210000" y="1338480"/>
            <a:ext cx="4733280" cy="5142240"/>
          </a:xfrm>
          <a:prstGeom prst="rect">
            <a:avLst/>
          </a:prstGeom>
          <a:ln>
            <a:noFill/>
          </a:ln>
        </p:spPr>
      </p:pic>
      <p:pic>
        <p:nvPicPr>
          <p:cNvPr id="821" name="Picture 5_3" descr=""/>
          <p:cNvPicPr/>
          <p:nvPr/>
        </p:nvPicPr>
        <p:blipFill>
          <a:blip r:embed="rId2"/>
          <a:stretch/>
        </p:blipFill>
        <p:spPr>
          <a:xfrm>
            <a:off x="298440" y="2647440"/>
            <a:ext cx="5353560" cy="2524680"/>
          </a:xfrm>
          <a:prstGeom prst="rect">
            <a:avLst/>
          </a:prstGeom>
          <a:ln>
            <a:noFill/>
          </a:ln>
        </p:spPr>
      </p:pic>
      <p:sp>
        <p:nvSpPr>
          <p:cNvPr id="822" name="CustomShape 4"/>
          <p:cNvSpPr/>
          <p:nvPr/>
        </p:nvSpPr>
        <p:spPr>
          <a:xfrm>
            <a:off x="138600" y="5887080"/>
            <a:ext cx="4039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3"/>
              </a:rPr>
              <a:t>http://shiny.calpoly.sh/Prob_View</a:t>
            </a:r>
            <a:r>
              <a:rPr b="0" lang="en-US" sz="1800" spc="-1" strike="noStrike" u="sng">
                <a:solidFill>
                  <a:srgbClr val="6eac1c"/>
                </a:solidFill>
                <a:uFillTx/>
                <a:latin typeface="Corbel"/>
                <a:ea typeface="DejaVu Sans"/>
                <a:hlinkClick r:id="rId4"/>
              </a:rPr>
              <a:t>/</a:t>
            </a:r>
            <a:r>
              <a:rPr b="0"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Pause a minute</a:t>
            </a:r>
            <a:endParaRPr b="0" lang="en-US" sz="4000" spc="-1" strike="noStrike">
              <a:latin typeface="Arial"/>
            </a:endParaRPr>
          </a:p>
        </p:txBody>
      </p:sp>
      <p:sp>
        <p:nvSpPr>
          <p:cNvPr id="824" name="CustomShape 2"/>
          <p:cNvSpPr/>
          <p:nvPr/>
        </p:nvSpPr>
        <p:spPr>
          <a:xfrm>
            <a:off x="1103400" y="2060640"/>
            <a:ext cx="4393800" cy="4193280"/>
          </a:xfrm>
          <a:prstGeom prst="rect">
            <a:avLst/>
          </a:prstGeom>
          <a:noFill/>
          <a:ln>
            <a:noFill/>
          </a:ln>
        </p:spPr>
        <p:style>
          <a:lnRef idx="0"/>
          <a:fillRef idx="0"/>
          <a:effectRef idx="0"/>
          <a:fontRef idx="minor"/>
        </p:style>
      </p:sp>
      <p:sp>
        <p:nvSpPr>
          <p:cNvPr id="825" name="CustomShape 3"/>
          <p:cNvSpPr/>
          <p:nvPr/>
        </p:nvSpPr>
        <p:spPr>
          <a:xfrm>
            <a:off x="5654520" y="2055960"/>
            <a:ext cx="4393800" cy="4197600"/>
          </a:xfrm>
          <a:prstGeom prst="rect">
            <a:avLst/>
          </a:prstGeom>
          <a:noFill/>
          <a:ln>
            <a:noFill/>
          </a:ln>
        </p:spPr>
        <p:style>
          <a:lnRef idx="0"/>
          <a:fillRef idx="0"/>
          <a:effectRef idx="0"/>
          <a:fontRef idx="minor"/>
        </p:style>
      </p:sp>
      <p:pic>
        <p:nvPicPr>
          <p:cNvPr id="826" name="Picture 4_17" descr=""/>
          <p:cNvPicPr/>
          <p:nvPr/>
        </p:nvPicPr>
        <p:blipFill>
          <a:blip r:embed="rId1"/>
          <a:stretch/>
        </p:blipFill>
        <p:spPr>
          <a:xfrm>
            <a:off x="826920" y="2055960"/>
            <a:ext cx="9652680" cy="423936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828" name="CustomShape 2"/>
          <p:cNvSpPr/>
          <p:nvPr/>
        </p:nvSpPr>
        <p:spPr>
          <a:xfrm>
            <a:off x="1202760" y="2011680"/>
            <a:ext cx="9781560" cy="4203720"/>
          </a:xfrm>
          <a:prstGeom prst="rect">
            <a:avLst/>
          </a:prstGeom>
          <a:noFill/>
          <a:ln>
            <a:noFill/>
          </a:ln>
        </p:spPr>
        <p:style>
          <a:lnRef idx="0"/>
          <a:fillRef idx="0"/>
          <a:effectRef idx="0"/>
          <a:fontRef idx="minor"/>
        </p:style>
      </p:sp>
      <p:pic>
        <p:nvPicPr>
          <p:cNvPr id="829" name="Picture 4_16" descr=""/>
          <p:cNvPicPr/>
          <p:nvPr/>
        </p:nvPicPr>
        <p:blipFill>
          <a:blip r:embed="rId1"/>
          <a:stretch/>
        </p:blipFill>
        <p:spPr>
          <a:xfrm>
            <a:off x="2201400" y="3060000"/>
            <a:ext cx="7523280" cy="2179080"/>
          </a:xfrm>
          <a:prstGeom prst="rect">
            <a:avLst/>
          </a:prstGeom>
          <a:ln>
            <a:noFill/>
          </a:ln>
        </p:spPr>
      </p:pic>
      <p:sp>
        <p:nvSpPr>
          <p:cNvPr id="830" name="CustomShape 3"/>
          <p:cNvSpPr/>
          <p:nvPr/>
        </p:nvSpPr>
        <p:spPr>
          <a:xfrm>
            <a:off x="9131400" y="6078600"/>
            <a:ext cx="1860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This is part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Theme </a:t>
            </a:r>
            <a:endParaRPr b="0" lang="en-US" sz="4000" spc="-1" strike="noStrike">
              <a:latin typeface="Arial"/>
            </a:endParaRPr>
          </a:p>
        </p:txBody>
      </p:sp>
      <p:sp>
        <p:nvSpPr>
          <p:cNvPr id="832" name="CustomShape 2"/>
          <p:cNvSpPr/>
          <p:nvPr/>
        </p:nvSpPr>
        <p:spPr>
          <a:xfrm>
            <a:off x="1103400" y="2060640"/>
            <a:ext cx="4393800" cy="4193280"/>
          </a:xfrm>
          <a:prstGeom prst="rect">
            <a:avLst/>
          </a:prstGeom>
          <a:noFill/>
          <a:ln>
            <a:noFill/>
          </a:ln>
        </p:spPr>
        <p:style>
          <a:lnRef idx="0"/>
          <a:fillRef idx="0"/>
          <a:effectRef idx="0"/>
          <a:fontRef idx="minor"/>
        </p:style>
      </p:sp>
      <p:sp>
        <p:nvSpPr>
          <p:cNvPr id="833" name="CustomShape 3"/>
          <p:cNvSpPr/>
          <p:nvPr/>
        </p:nvSpPr>
        <p:spPr>
          <a:xfrm>
            <a:off x="5654520" y="2055960"/>
            <a:ext cx="4393800" cy="4197600"/>
          </a:xfrm>
          <a:prstGeom prst="rect">
            <a:avLst/>
          </a:prstGeom>
          <a:noFill/>
          <a:ln>
            <a:noFill/>
          </a:ln>
        </p:spPr>
        <p:style>
          <a:lnRef idx="0"/>
          <a:fillRef idx="0"/>
          <a:effectRef idx="0"/>
          <a:fontRef idx="minor"/>
        </p:style>
      </p:sp>
      <p:pic>
        <p:nvPicPr>
          <p:cNvPr id="834" name="Picture 4_19" descr=""/>
          <p:cNvPicPr/>
          <p:nvPr/>
        </p:nvPicPr>
        <p:blipFill>
          <a:blip r:embed="rId1"/>
          <a:stretch/>
        </p:blipFill>
        <p:spPr>
          <a:xfrm>
            <a:off x="1919880" y="2395440"/>
            <a:ext cx="8128440" cy="385848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 distribution</a:t>
            </a:r>
            <a:endParaRPr b="0" lang="en-US" sz="4000" spc="-1" strike="noStrike">
              <a:latin typeface="Arial"/>
            </a:endParaRPr>
          </a:p>
        </p:txBody>
      </p:sp>
      <p:sp>
        <p:nvSpPr>
          <p:cNvPr id="836" name="CustomShape 2"/>
          <p:cNvSpPr/>
          <p:nvPr/>
        </p:nvSpPr>
        <p:spPr>
          <a:xfrm>
            <a:off x="1202760" y="2011680"/>
            <a:ext cx="9781560" cy="4203720"/>
          </a:xfrm>
          <a:prstGeom prst="rect">
            <a:avLst/>
          </a:prstGeom>
          <a:noFill/>
          <a:ln>
            <a:noFill/>
          </a:ln>
        </p:spPr>
        <p:style>
          <a:lnRef idx="0"/>
          <a:fillRef idx="0"/>
          <a:effectRef idx="0"/>
          <a:fontRef idx="minor"/>
        </p:style>
      </p:sp>
      <p:pic>
        <p:nvPicPr>
          <p:cNvPr id="837" name="Picture 2" descr="Explaining the 68-95-99.7 rule for a Normal Distribution | by Michael  Galarnyk | Towards Data Science"/>
          <p:cNvPicPr/>
          <p:nvPr/>
        </p:nvPicPr>
        <p:blipFill>
          <a:blip r:embed="rId1"/>
          <a:stretch/>
        </p:blipFill>
        <p:spPr>
          <a:xfrm>
            <a:off x="2669400" y="2233080"/>
            <a:ext cx="7524720" cy="376128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visualize</a:t>
            </a:r>
            <a:endParaRPr b="0" lang="en-US" sz="4000" spc="-1" strike="noStrike">
              <a:latin typeface="Arial"/>
            </a:endParaRPr>
          </a:p>
        </p:txBody>
      </p:sp>
      <p:sp>
        <p:nvSpPr>
          <p:cNvPr id="839"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https://istats.shinyapps.io/NormalDist</a:t>
            </a:r>
            <a:r>
              <a:rPr b="0" lang="en-US" sz="2200" spc="-1" strike="noStrike" u="sng">
                <a:solidFill>
                  <a:srgbClr val="6eac1c"/>
                </a:solidFill>
                <a:uFillTx/>
                <a:latin typeface="Corbel"/>
                <a:ea typeface="DejaVu Sans"/>
                <a:hlinkClick r:id="rId2"/>
              </a:rPr>
              <a:t>/</a:t>
            </a:r>
            <a:r>
              <a:rPr b="0" lang="en-US" sz="2200" spc="-1" strike="noStrike">
                <a:solidFill>
                  <a:srgbClr val="ffffff"/>
                </a:solidFill>
                <a:latin typeface="Corbel"/>
                <a:ea typeface="DejaVu Sans"/>
              </a:rPr>
              <a:t> </a:t>
            </a:r>
            <a:endParaRPr b="0" lang="en-US" sz="2200" spc="-1" strike="noStrike">
              <a:latin typeface="Arial"/>
            </a:endParaRPr>
          </a:p>
        </p:txBody>
      </p:sp>
      <p:pic>
        <p:nvPicPr>
          <p:cNvPr id="840" name="Picture Placeholder 3" descr=""/>
          <p:cNvPicPr/>
          <p:nvPr/>
        </p:nvPicPr>
        <p:blipFill>
          <a:blip r:embed="rId3"/>
          <a:stretch/>
        </p:blipFill>
        <p:spPr>
          <a:xfrm>
            <a:off x="10640880" y="166680"/>
            <a:ext cx="1548360" cy="110556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Real life example</a:t>
            </a:r>
            <a:endParaRPr b="0" lang="en-US" sz="4000" spc="-1" strike="noStrike">
              <a:latin typeface="Arial"/>
            </a:endParaRPr>
          </a:p>
        </p:txBody>
      </p:sp>
      <p:sp>
        <p:nvSpPr>
          <p:cNvPr id="842"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View data locally (R studio)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so important?</a:t>
            </a:r>
            <a:endParaRPr b="0" lang="en-US" sz="4000" spc="-1" strike="noStrike">
              <a:latin typeface="Arial"/>
            </a:endParaRPr>
          </a:p>
        </p:txBody>
      </p:sp>
      <p:sp>
        <p:nvSpPr>
          <p:cNvPr id="844"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Statistical tests visualized (Local pdf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CustomShape 1"/>
          <p:cNvSpPr/>
          <p:nvPr/>
        </p:nvSpPr>
        <p:spPr>
          <a:xfrm>
            <a:off x="1202760" y="284040"/>
            <a:ext cx="9781560" cy="1506240"/>
          </a:xfrm>
          <a:prstGeom prst="rect">
            <a:avLst/>
          </a:prstGeom>
          <a:noFill/>
          <a:ln>
            <a:noFill/>
          </a:ln>
        </p:spPr>
        <p:style>
          <a:lnRef idx="0"/>
          <a:fillRef idx="0"/>
          <a:effectRef idx="0"/>
          <a:fontRef idx="minor"/>
        </p:style>
      </p:sp>
      <p:sp>
        <p:nvSpPr>
          <p:cNvPr id="846" name="CustomShape 2"/>
          <p:cNvSpPr/>
          <p:nvPr/>
        </p:nvSpPr>
        <p:spPr>
          <a:xfrm>
            <a:off x="1202760" y="2011680"/>
            <a:ext cx="9781560" cy="4203720"/>
          </a:xfrm>
          <a:prstGeom prst="rect">
            <a:avLst/>
          </a:prstGeom>
          <a:noFill/>
          <a:ln>
            <a:noFill/>
          </a:ln>
        </p:spPr>
        <p:style>
          <a:lnRef idx="0"/>
          <a:fillRef idx="0"/>
          <a:effectRef idx="0"/>
          <a:fontRef idx="minor"/>
        </p:style>
      </p:sp>
      <p:pic>
        <p:nvPicPr>
          <p:cNvPr id="847" name="Picture 3" descr=""/>
          <p:cNvPicPr/>
          <p:nvPr/>
        </p:nvPicPr>
        <p:blipFill>
          <a:blip r:embed="rId1"/>
          <a:stretch/>
        </p:blipFill>
        <p:spPr>
          <a:xfrm>
            <a:off x="233640" y="1792800"/>
            <a:ext cx="11765160" cy="50918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1202400" y="283680"/>
            <a:ext cx="9780480" cy="1505520"/>
          </a:xfrm>
          <a:prstGeom prst="rect">
            <a:avLst/>
          </a:prstGeom>
          <a:noFill/>
          <a:ln>
            <a:noFill/>
          </a:ln>
        </p:spPr>
        <p:style>
          <a:lnRef idx="0"/>
          <a:fillRef idx="0"/>
          <a:effectRef idx="0"/>
          <a:fontRef idx="minor"/>
        </p:style>
      </p:sp>
      <p:sp>
        <p:nvSpPr>
          <p:cNvPr id="336" name="CustomShape 2"/>
          <p:cNvSpPr/>
          <p:nvPr/>
        </p:nvSpPr>
        <p:spPr>
          <a:xfrm>
            <a:off x="1202400" y="2011680"/>
            <a:ext cx="9780480" cy="4203000"/>
          </a:xfrm>
          <a:prstGeom prst="rect">
            <a:avLst/>
          </a:prstGeom>
          <a:noFill/>
          <a:ln>
            <a:noFill/>
          </a:ln>
        </p:spPr>
        <p:style>
          <a:lnRef idx="0"/>
          <a:fillRef idx="0"/>
          <a:effectRef idx="0"/>
          <a:fontRef idx="minor"/>
        </p:style>
      </p:sp>
      <p:pic>
        <p:nvPicPr>
          <p:cNvPr id="337" name="Picture 3_12" descr=""/>
          <p:cNvPicPr/>
          <p:nvPr/>
        </p:nvPicPr>
        <p:blipFill>
          <a:blip r:embed="rId1"/>
          <a:stretch/>
        </p:blipFill>
        <p:spPr>
          <a:xfrm>
            <a:off x="2145960" y="2311920"/>
            <a:ext cx="7894440" cy="390276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Does it really matter?</a:t>
            </a:r>
            <a:endParaRPr b="0" lang="en-US" sz="4000" spc="-1" strike="noStrike">
              <a:latin typeface="Arial"/>
            </a:endParaRPr>
          </a:p>
        </p:txBody>
      </p:sp>
      <p:sp>
        <p:nvSpPr>
          <p:cNvPr id="849" name="CustomShape 2"/>
          <p:cNvSpPr/>
          <p:nvPr/>
        </p:nvSpPr>
        <p:spPr>
          <a:xfrm>
            <a:off x="1202760" y="2011680"/>
            <a:ext cx="9781560" cy="4203720"/>
          </a:xfrm>
          <a:prstGeom prst="rect">
            <a:avLst/>
          </a:prstGeom>
          <a:noFill/>
          <a:ln>
            <a:noFill/>
          </a:ln>
        </p:spPr>
        <p:style>
          <a:lnRef idx="0"/>
          <a:fillRef idx="0"/>
          <a:effectRef idx="0"/>
          <a:fontRef idx="minor"/>
        </p:style>
      </p:sp>
      <p:pic>
        <p:nvPicPr>
          <p:cNvPr id="850" name="Picture 3" descr=""/>
          <p:cNvPicPr/>
          <p:nvPr/>
        </p:nvPicPr>
        <p:blipFill>
          <a:blip r:embed="rId1"/>
          <a:stretch/>
        </p:blipFill>
        <p:spPr>
          <a:xfrm>
            <a:off x="1381320" y="2011680"/>
            <a:ext cx="9305280" cy="4642560"/>
          </a:xfrm>
          <a:prstGeom prst="rect">
            <a:avLst/>
          </a:prstGeom>
          <a:ln>
            <a:noFill/>
          </a:ln>
        </p:spPr>
      </p:pic>
      <p:sp>
        <p:nvSpPr>
          <p:cNvPr id="851" name="CustomShape 3"/>
          <p:cNvSpPr/>
          <p:nvPr/>
        </p:nvSpPr>
        <p:spPr>
          <a:xfrm>
            <a:off x="7958160" y="5943600"/>
            <a:ext cx="30020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ea typeface="DejaVu Sans"/>
              </a:rPr>
              <a:t>P value parametric: 0.04</a:t>
            </a:r>
            <a:endParaRPr b="0" lang="en-US" sz="1800" spc="-1" strike="noStrike">
              <a:latin typeface="Arial"/>
            </a:endParaRPr>
          </a:p>
          <a:p>
            <a:pPr>
              <a:lnSpc>
                <a:spcPct val="100000"/>
              </a:lnSpc>
            </a:pPr>
            <a:r>
              <a:rPr b="0" lang="en-US" sz="1800" spc="-1" strike="noStrike">
                <a:solidFill>
                  <a:srgbClr val="335b74"/>
                </a:solidFill>
                <a:latin typeface="Corbel"/>
                <a:ea typeface="DejaVu Sans"/>
              </a:rPr>
              <a:t>P value non par. : </a:t>
            </a:r>
            <a:r>
              <a:rPr b="0" lang="en-US" sz="1800" spc="-1" strike="noStrike">
                <a:solidFill>
                  <a:srgbClr val="335b74"/>
                </a:solidFill>
                <a:latin typeface="Corbel"/>
                <a:ea typeface="DejaVu Sans"/>
              </a:rPr>
              <a:t>	</a:t>
            </a:r>
            <a:r>
              <a:rPr b="0" lang="en-US" sz="1800" spc="-1" strike="noStrike">
                <a:solidFill>
                  <a:srgbClr val="335b74"/>
                </a:solidFill>
                <a:latin typeface="Corbel"/>
                <a:ea typeface="DejaVu Sans"/>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Normality tests</a:t>
            </a:r>
            <a:endParaRPr b="0" lang="en-US" sz="4000" spc="-1" strike="noStrike">
              <a:latin typeface="Arial"/>
            </a:endParaRPr>
          </a:p>
        </p:txBody>
      </p:sp>
      <p:sp>
        <p:nvSpPr>
          <p:cNvPr id="853" name="CustomShape 2"/>
          <p:cNvSpPr/>
          <p:nvPr/>
        </p:nvSpPr>
        <p:spPr>
          <a:xfrm>
            <a:off x="1202760" y="2011680"/>
            <a:ext cx="9781560" cy="4203720"/>
          </a:xfrm>
          <a:prstGeom prst="rect">
            <a:avLst/>
          </a:prstGeom>
          <a:noFill/>
          <a:ln>
            <a:noFill/>
          </a:ln>
        </p:spPr>
        <p:style>
          <a:lnRef idx="0"/>
          <a:fillRef idx="0"/>
          <a:effectRef idx="0"/>
          <a:fontRef idx="minor"/>
        </p:style>
      </p:sp>
      <p:pic>
        <p:nvPicPr>
          <p:cNvPr id="854" name="Picture 3" descr=""/>
          <p:cNvPicPr/>
          <p:nvPr/>
        </p:nvPicPr>
        <p:blipFill>
          <a:blip r:embed="rId1"/>
          <a:stretch/>
        </p:blipFill>
        <p:spPr>
          <a:xfrm>
            <a:off x="654480" y="2011680"/>
            <a:ext cx="4445640" cy="4284360"/>
          </a:xfrm>
          <a:prstGeom prst="rect">
            <a:avLst/>
          </a:prstGeom>
          <a:ln>
            <a:noFill/>
          </a:ln>
        </p:spPr>
      </p:pic>
      <p:pic>
        <p:nvPicPr>
          <p:cNvPr id="855" name="Picture 4" descr=""/>
          <p:cNvPicPr/>
          <p:nvPr/>
        </p:nvPicPr>
        <p:blipFill>
          <a:blip r:embed="rId2"/>
          <a:stretch/>
        </p:blipFill>
        <p:spPr>
          <a:xfrm>
            <a:off x="6033240" y="1285560"/>
            <a:ext cx="4951080" cy="3312720"/>
          </a:xfrm>
          <a:prstGeom prst="rect">
            <a:avLst/>
          </a:prstGeom>
          <a:ln>
            <a:noFill/>
          </a:ln>
        </p:spPr>
      </p:pic>
      <p:pic>
        <p:nvPicPr>
          <p:cNvPr id="856" name="Picture 5" descr=""/>
          <p:cNvPicPr/>
          <p:nvPr/>
        </p:nvPicPr>
        <p:blipFill>
          <a:blip r:embed="rId3"/>
          <a:stretch/>
        </p:blipFill>
        <p:spPr>
          <a:xfrm>
            <a:off x="5919120" y="4819320"/>
            <a:ext cx="5179680" cy="1845720"/>
          </a:xfrm>
          <a:prstGeom prst="rect">
            <a:avLst/>
          </a:prstGeom>
          <a:ln>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Can we avoid this assumption?</a:t>
            </a:r>
            <a:endParaRPr b="0" lang="en-US" sz="4000" spc="-1" strike="noStrike">
              <a:latin typeface="Arial"/>
            </a:endParaRPr>
          </a:p>
        </p:txBody>
      </p:sp>
      <p:sp>
        <p:nvSpPr>
          <p:cNvPr id="858"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See you next week</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Lefthanded project</a:t>
            </a:r>
            <a:endParaRPr b="0" lang="en-US" sz="4000" spc="-1" strike="noStrike">
              <a:latin typeface="Arial"/>
            </a:endParaRPr>
          </a:p>
        </p:txBody>
      </p:sp>
      <p:sp>
        <p:nvSpPr>
          <p:cNvPr id="860"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www.datacamp.com/projects/479</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Undercoverage bias</a:t>
            </a:r>
            <a:endParaRPr b="0" lang="en-US" sz="4000" spc="-1" strike="noStrike">
              <a:latin typeface="Arial"/>
            </a:endParaRPr>
          </a:p>
        </p:txBody>
      </p:sp>
      <p:sp>
        <p:nvSpPr>
          <p:cNvPr id="339" name="CustomShape 2"/>
          <p:cNvSpPr/>
          <p:nvPr/>
        </p:nvSpPr>
        <p:spPr>
          <a:xfrm>
            <a:off x="1202400" y="2011680"/>
            <a:ext cx="9780480" cy="4203000"/>
          </a:xfrm>
          <a:prstGeom prst="rect">
            <a:avLst/>
          </a:prstGeom>
          <a:noFill/>
          <a:ln>
            <a:noFill/>
          </a:ln>
        </p:spPr>
        <p:style>
          <a:lnRef idx="0"/>
          <a:fillRef idx="0"/>
          <a:effectRef idx="0"/>
          <a:fontRef idx="minor"/>
        </p:style>
      </p:sp>
      <p:pic>
        <p:nvPicPr>
          <p:cNvPr id="340" name="Picture 3_13" descr=""/>
          <p:cNvPicPr/>
          <p:nvPr/>
        </p:nvPicPr>
        <p:blipFill>
          <a:blip r:embed="rId1"/>
          <a:stretch/>
        </p:blipFill>
        <p:spPr>
          <a:xfrm>
            <a:off x="438840" y="2149560"/>
            <a:ext cx="8236800" cy="4283640"/>
          </a:xfrm>
          <a:prstGeom prst="rect">
            <a:avLst/>
          </a:prstGeom>
          <a:ln>
            <a:noFill/>
          </a:ln>
        </p:spPr>
      </p:pic>
      <p:sp>
        <p:nvSpPr>
          <p:cNvPr id="341" name="CustomShape 3"/>
          <p:cNvSpPr/>
          <p:nvPr/>
        </p:nvSpPr>
        <p:spPr>
          <a:xfrm>
            <a:off x="9437400" y="6217560"/>
            <a:ext cx="1973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343" name="CustomShape 2"/>
          <p:cNvSpPr/>
          <p:nvPr/>
        </p:nvSpPr>
        <p:spPr>
          <a:xfrm>
            <a:off x="1202400" y="2011680"/>
            <a:ext cx="9780480" cy="4203000"/>
          </a:xfrm>
          <a:prstGeom prst="rect">
            <a:avLst/>
          </a:prstGeom>
          <a:noFill/>
          <a:ln>
            <a:noFill/>
          </a:ln>
        </p:spPr>
        <p:style>
          <a:lnRef idx="0"/>
          <a:fillRef idx="0"/>
          <a:effectRef idx="0"/>
          <a:fontRef idx="minor"/>
        </p:style>
      </p:sp>
      <p:pic>
        <p:nvPicPr>
          <p:cNvPr id="344" name="Picture 3_14" descr=""/>
          <p:cNvPicPr/>
          <p:nvPr/>
        </p:nvPicPr>
        <p:blipFill>
          <a:blip r:embed="rId1"/>
          <a:stretch/>
        </p:blipFill>
        <p:spPr>
          <a:xfrm>
            <a:off x="2638800" y="2474640"/>
            <a:ext cx="6769440" cy="1754640"/>
          </a:xfrm>
          <a:prstGeom prst="rect">
            <a:avLst/>
          </a:prstGeom>
          <a:ln>
            <a:noFill/>
          </a:ln>
        </p:spPr>
      </p:pic>
      <p:sp>
        <p:nvSpPr>
          <p:cNvPr id="345" name="CustomShape 3"/>
          <p:cNvSpPr/>
          <p:nvPr/>
        </p:nvSpPr>
        <p:spPr>
          <a:xfrm>
            <a:off x="2858040" y="4696560"/>
            <a:ext cx="6550560" cy="106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all NYC residents </a:t>
            </a:r>
            <a:r>
              <a:rPr b="1" i="1" lang="en-US" sz="3200" spc="-1" strike="noStrike">
                <a:solidFill>
                  <a:srgbClr val="ffffff"/>
                </a:solidFill>
                <a:latin typeface="Corbel"/>
                <a:ea typeface="DejaVu Sans"/>
              </a:rPr>
              <a:t>who go outside</a:t>
            </a:r>
            <a:r>
              <a:rPr b="1" lang="en-US" sz="3200" spc="-1" strike="noStrike">
                <a:solidFill>
                  <a:srgbClr val="ffffff"/>
                </a:solidFill>
                <a:latin typeface="Corbel"/>
                <a:ea typeface="DejaVu San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Now fixed?</a:t>
            </a:r>
            <a:endParaRPr b="0" lang="en-US" sz="4000" spc="-1" strike="noStrike">
              <a:latin typeface="Arial"/>
            </a:endParaRPr>
          </a:p>
        </p:txBody>
      </p:sp>
      <p:sp>
        <p:nvSpPr>
          <p:cNvPr id="347" name="CustomShape 2"/>
          <p:cNvSpPr/>
          <p:nvPr/>
        </p:nvSpPr>
        <p:spPr>
          <a:xfrm>
            <a:off x="1202400" y="2011680"/>
            <a:ext cx="9780480" cy="4203000"/>
          </a:xfrm>
          <a:prstGeom prst="rect">
            <a:avLst/>
          </a:prstGeom>
          <a:noFill/>
          <a:ln>
            <a:noFill/>
          </a:ln>
        </p:spPr>
        <p:style>
          <a:lnRef idx="0"/>
          <a:fillRef idx="0"/>
          <a:effectRef idx="0"/>
          <a:fontRef idx="minor"/>
        </p:style>
      </p:sp>
      <p:sp>
        <p:nvSpPr>
          <p:cNvPr id="348" name="CustomShape 3"/>
          <p:cNvSpPr/>
          <p:nvPr/>
        </p:nvSpPr>
        <p:spPr>
          <a:xfrm>
            <a:off x="8578800" y="2640240"/>
            <a:ext cx="35812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The study tested people “at</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grocery and big-box stores.” </a:t>
            </a:r>
            <a:endParaRPr b="0" lang="en-US" sz="1800" spc="-1" strike="noStrike">
              <a:latin typeface="Arial"/>
            </a:endParaRPr>
          </a:p>
        </p:txBody>
      </p:sp>
      <p:sp>
        <p:nvSpPr>
          <p:cNvPr id="349" name="CustomShape 4"/>
          <p:cNvSpPr/>
          <p:nvPr/>
        </p:nvSpPr>
        <p:spPr>
          <a:xfrm>
            <a:off x="9083520" y="5731200"/>
            <a:ext cx="1947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problem?</a:t>
            </a:r>
            <a:endParaRPr b="0" lang="en-US" sz="1800" spc="-1" strike="noStrike">
              <a:latin typeface="Arial"/>
            </a:endParaRPr>
          </a:p>
        </p:txBody>
      </p:sp>
      <p:pic>
        <p:nvPicPr>
          <p:cNvPr id="350" name="Picture 7_3" descr=""/>
          <p:cNvPicPr/>
          <p:nvPr/>
        </p:nvPicPr>
        <p:blipFill>
          <a:blip r:embed="rId1"/>
          <a:stretch/>
        </p:blipFill>
        <p:spPr>
          <a:xfrm>
            <a:off x="2156400" y="2444760"/>
            <a:ext cx="4959720" cy="36525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SUPPORT  / REPO</a:t>
            </a:r>
            <a:endParaRPr b="0" lang="en-US" sz="4000" spc="-1" strike="noStrike">
              <a:latin typeface="Arial"/>
            </a:endParaRPr>
          </a:p>
        </p:txBody>
      </p:sp>
      <p:sp>
        <p:nvSpPr>
          <p:cNvPr id="295"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fwd-support@udacity.com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a:t>
            </a:r>
            <a:r>
              <a:rPr b="0" lang="en-US" sz="2200" spc="-1" strike="noStrike" u="sng">
                <a:solidFill>
                  <a:srgbClr val="6eac1c"/>
                </a:solidFill>
                <a:uFillTx/>
                <a:latin typeface="Corbel"/>
                <a:ea typeface="DejaVu Sans"/>
                <a:hlinkClick r:id="rId3"/>
              </a:rPr>
              <a:t>github.com/santarabantoosoo/Data-Analysis-NanoDegree-2.0</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Grocery frequent visits</a:t>
            </a:r>
            <a:endParaRPr b="0" lang="en-US" sz="4000" spc="-1" strike="noStrike">
              <a:latin typeface="Arial"/>
            </a:endParaRPr>
          </a:p>
        </p:txBody>
      </p:sp>
      <p:sp>
        <p:nvSpPr>
          <p:cNvPr id="352" name="CustomShape 2"/>
          <p:cNvSpPr/>
          <p:nvPr/>
        </p:nvSpPr>
        <p:spPr>
          <a:xfrm>
            <a:off x="1202400" y="2011680"/>
            <a:ext cx="9780480" cy="4203000"/>
          </a:xfrm>
          <a:prstGeom prst="rect">
            <a:avLst/>
          </a:prstGeom>
          <a:noFill/>
          <a:ln>
            <a:noFill/>
          </a:ln>
        </p:spPr>
        <p:style>
          <a:lnRef idx="0"/>
          <a:fillRef idx="0"/>
          <a:effectRef idx="0"/>
          <a:fontRef idx="minor"/>
        </p:style>
      </p:sp>
      <p:pic>
        <p:nvPicPr>
          <p:cNvPr id="353" name="Picture 3_15" descr=""/>
          <p:cNvPicPr/>
          <p:nvPr/>
        </p:nvPicPr>
        <p:blipFill>
          <a:blip r:embed="rId1"/>
          <a:stretch/>
        </p:blipFill>
        <p:spPr>
          <a:xfrm>
            <a:off x="1904040" y="2800080"/>
            <a:ext cx="8380080" cy="12542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1202400" y="283680"/>
            <a:ext cx="9780480" cy="1505520"/>
          </a:xfrm>
          <a:prstGeom prst="rect">
            <a:avLst/>
          </a:prstGeom>
          <a:noFill/>
          <a:ln>
            <a:noFill/>
          </a:ln>
        </p:spPr>
        <p:style>
          <a:lnRef idx="0"/>
          <a:fillRef idx="0"/>
          <a:effectRef idx="0"/>
          <a:fontRef idx="minor"/>
        </p:style>
      </p:sp>
      <p:sp>
        <p:nvSpPr>
          <p:cNvPr id="355" name="CustomShape 2"/>
          <p:cNvSpPr/>
          <p:nvPr/>
        </p:nvSpPr>
        <p:spPr>
          <a:xfrm>
            <a:off x="1202400" y="2011680"/>
            <a:ext cx="9780480" cy="4203000"/>
          </a:xfrm>
          <a:prstGeom prst="rect">
            <a:avLst/>
          </a:prstGeom>
          <a:noFill/>
          <a:ln>
            <a:noFill/>
          </a:ln>
        </p:spPr>
        <p:style>
          <a:lnRef idx="0"/>
          <a:fillRef idx="0"/>
          <a:effectRef idx="0"/>
          <a:fontRef idx="minor"/>
        </p:style>
      </p:sp>
      <p:pic>
        <p:nvPicPr>
          <p:cNvPr id="356" name="Picture 3_16" descr=""/>
          <p:cNvPicPr/>
          <p:nvPr/>
        </p:nvPicPr>
        <p:blipFill>
          <a:blip r:embed="rId1"/>
          <a:stretch/>
        </p:blipFill>
        <p:spPr>
          <a:xfrm>
            <a:off x="1786320" y="1038240"/>
            <a:ext cx="8199000" cy="4569840"/>
          </a:xfrm>
          <a:prstGeom prst="rect">
            <a:avLst/>
          </a:prstGeom>
          <a:ln>
            <a:noFill/>
          </a:ln>
        </p:spPr>
      </p:pic>
      <p:sp>
        <p:nvSpPr>
          <p:cNvPr id="357" name="CustomShape 3"/>
          <p:cNvSpPr/>
          <p:nvPr/>
        </p:nvSpPr>
        <p:spPr>
          <a:xfrm>
            <a:off x="9028080" y="5789520"/>
            <a:ext cx="23176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harter"/>
                <a:ea typeface="DejaVu Sans"/>
              </a:rPr>
              <a:t> </a:t>
            </a:r>
            <a:r>
              <a:rPr b="1" lang="en-US" sz="1800" spc="-1" strike="noStrike">
                <a:solidFill>
                  <a:srgbClr val="ffffff"/>
                </a:solidFill>
                <a:latin typeface="charter"/>
                <a:ea typeface="DejaVu Sans"/>
              </a:rPr>
              <a:t>volunteer bias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solve?</a:t>
            </a:r>
            <a:endParaRPr b="0" lang="en-US" sz="4000" spc="-1" strike="noStrike">
              <a:latin typeface="Arial"/>
            </a:endParaRPr>
          </a:p>
        </p:txBody>
      </p:sp>
      <p:sp>
        <p:nvSpPr>
          <p:cNvPr id="359" name="CustomShape 2"/>
          <p:cNvSpPr/>
          <p:nvPr/>
        </p:nvSpPr>
        <p:spPr>
          <a:xfrm>
            <a:off x="1202400" y="2011680"/>
            <a:ext cx="9780480" cy="4203000"/>
          </a:xfrm>
          <a:prstGeom prst="rect">
            <a:avLst/>
          </a:prstGeom>
          <a:noFill/>
          <a:ln>
            <a:noFill/>
          </a:ln>
        </p:spPr>
        <p:style>
          <a:lnRef idx="0"/>
          <a:fillRef idx="0"/>
          <a:effectRef idx="0"/>
          <a:fontRef idx="minor"/>
        </p:style>
      </p:sp>
      <p:pic>
        <p:nvPicPr>
          <p:cNvPr id="360" name="Picture 2_4" descr="Premium Vector | Cartoon robin hood holding a bow"/>
          <p:cNvPicPr/>
          <p:nvPr/>
        </p:nvPicPr>
        <p:blipFill>
          <a:blip r:embed="rId1"/>
          <a:stretch/>
        </p:blipFill>
        <p:spPr>
          <a:xfrm>
            <a:off x="4539600" y="2068200"/>
            <a:ext cx="3034800" cy="4146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Solution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362" name="CustomShape 2"/>
          <p:cNvSpPr/>
          <p:nvPr/>
        </p:nvSpPr>
        <p:spPr>
          <a:xfrm>
            <a:off x="1202400" y="2011680"/>
            <a:ext cx="9780480" cy="4203000"/>
          </a:xfrm>
          <a:prstGeom prst="rect">
            <a:avLst/>
          </a:prstGeom>
          <a:noFill/>
          <a:ln>
            <a:noFill/>
          </a:ln>
        </p:spPr>
        <p:style>
          <a:lnRef idx="0"/>
          <a:fillRef idx="0"/>
          <a:effectRef idx="0"/>
          <a:fontRef idx="minor"/>
        </p:style>
      </p:sp>
      <p:pic>
        <p:nvPicPr>
          <p:cNvPr id="363" name="Picture 3_17" descr=""/>
          <p:cNvPicPr/>
          <p:nvPr/>
        </p:nvPicPr>
        <p:blipFill>
          <a:blip r:embed="rId1"/>
          <a:stretch/>
        </p:blipFill>
        <p:spPr>
          <a:xfrm>
            <a:off x="2237400" y="2875680"/>
            <a:ext cx="7713000" cy="11019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1202400" y="283680"/>
            <a:ext cx="9780480" cy="1505520"/>
          </a:xfrm>
          <a:prstGeom prst="rect">
            <a:avLst/>
          </a:prstGeom>
          <a:noFill/>
          <a:ln>
            <a:noFill/>
          </a:ln>
        </p:spPr>
        <p:style>
          <a:lnRef idx="0"/>
          <a:fillRef idx="0"/>
          <a:effectRef idx="0"/>
          <a:fontRef idx="minor"/>
        </p:style>
      </p:sp>
      <p:sp>
        <p:nvSpPr>
          <p:cNvPr id="365" name="CustomShape 2"/>
          <p:cNvSpPr/>
          <p:nvPr/>
        </p:nvSpPr>
        <p:spPr>
          <a:xfrm>
            <a:off x="1202400" y="2011680"/>
            <a:ext cx="9780480" cy="4203000"/>
          </a:xfrm>
          <a:prstGeom prst="rect">
            <a:avLst/>
          </a:prstGeom>
          <a:noFill/>
          <a:ln>
            <a:noFill/>
          </a:ln>
        </p:spPr>
        <p:style>
          <a:lnRef idx="0"/>
          <a:fillRef idx="0"/>
          <a:effectRef idx="0"/>
          <a:fontRef idx="minor"/>
        </p:style>
      </p:sp>
      <p:pic>
        <p:nvPicPr>
          <p:cNvPr id="366" name="Picture 4_23" descr=""/>
          <p:cNvPicPr/>
          <p:nvPr/>
        </p:nvPicPr>
        <p:blipFill>
          <a:blip r:embed="rId1"/>
          <a:stretch/>
        </p:blipFill>
        <p:spPr>
          <a:xfrm>
            <a:off x="2493000" y="2319840"/>
            <a:ext cx="6405840" cy="35859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Biased conclusions</a:t>
            </a:r>
            <a:endParaRPr b="0" lang="en-US" sz="4000" spc="-1" strike="noStrike">
              <a:latin typeface="Arial"/>
            </a:endParaRPr>
          </a:p>
        </p:txBody>
      </p:sp>
      <p:sp>
        <p:nvSpPr>
          <p:cNvPr id="368"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369" name="Picture 3_18" descr=""/>
          <p:cNvPicPr/>
          <p:nvPr/>
        </p:nvPicPr>
        <p:blipFill>
          <a:blip r:embed="rId1"/>
          <a:stretch/>
        </p:blipFill>
        <p:spPr>
          <a:xfrm>
            <a:off x="2023200" y="2785680"/>
            <a:ext cx="8141760" cy="1282680"/>
          </a:xfrm>
          <a:prstGeom prst="rect">
            <a:avLst/>
          </a:prstGeom>
          <a:ln>
            <a:noFill/>
          </a:ln>
        </p:spPr>
      </p:pic>
      <p:sp>
        <p:nvSpPr>
          <p:cNvPr id="370" name="CustomShape 3"/>
          <p:cNvSpPr/>
          <p:nvPr/>
        </p:nvSpPr>
        <p:spPr>
          <a:xfrm>
            <a:off x="5591160" y="5037480"/>
            <a:ext cx="249660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PCR sensitivity</a:t>
            </a:r>
            <a:endParaRPr b="0" lang="en-US" sz="2400" spc="-1" strike="noStrike">
              <a:latin typeface="Arial"/>
            </a:endParaRPr>
          </a:p>
        </p:txBody>
      </p:sp>
      <p:sp>
        <p:nvSpPr>
          <p:cNvPr id="371" name="CustomShape 4"/>
          <p:cNvSpPr/>
          <p:nvPr/>
        </p:nvSpPr>
        <p:spPr>
          <a:xfrm>
            <a:off x="6014160" y="6146640"/>
            <a:ext cx="125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threshold</a:t>
            </a:r>
            <a:endParaRPr b="0" lang="en-US" sz="1800" spc="-1" strike="noStrike">
              <a:latin typeface="Arial"/>
            </a:endParaRPr>
          </a:p>
        </p:txBody>
      </p:sp>
      <p:sp>
        <p:nvSpPr>
          <p:cNvPr id="372" name="CustomShape 5"/>
          <p:cNvSpPr/>
          <p:nvPr/>
        </p:nvSpPr>
        <p:spPr>
          <a:xfrm>
            <a:off x="9109080" y="4588920"/>
            <a:ext cx="1055520" cy="155412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373" name="CustomShape 6"/>
          <p:cNvSpPr/>
          <p:nvPr/>
        </p:nvSpPr>
        <p:spPr>
          <a:xfrm rot="16200000">
            <a:off x="10360440" y="4636440"/>
            <a:ext cx="1648440" cy="1164960"/>
          </a:xfrm>
          <a:prstGeom prst="rightArrow">
            <a:avLst>
              <a:gd name="adj1" fmla="val 50000"/>
              <a:gd name="adj2" fmla="val 50000"/>
            </a:avLst>
          </a:prstGeom>
          <a:solidFill>
            <a:srgbClr val="1cade4"/>
          </a:solidFill>
          <a:ln w="25560">
            <a:solidFill>
              <a:srgbClr val="147fa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Information vs selection</a:t>
            </a:r>
            <a:endParaRPr b="0" lang="en-US" sz="4000" spc="-1" strike="noStrike">
              <a:latin typeface="Arial"/>
            </a:endParaRPr>
          </a:p>
        </p:txBody>
      </p:sp>
      <p:sp>
        <p:nvSpPr>
          <p:cNvPr id="375" name="CustomShape 2"/>
          <p:cNvSpPr/>
          <p:nvPr/>
        </p:nvSpPr>
        <p:spPr>
          <a:xfrm>
            <a:off x="1202400" y="2011680"/>
            <a:ext cx="9780480" cy="4203000"/>
          </a:xfrm>
          <a:prstGeom prst="rect">
            <a:avLst/>
          </a:prstGeom>
          <a:noFill/>
          <a:ln>
            <a:noFill/>
          </a:ln>
        </p:spPr>
        <p:style>
          <a:lnRef idx="0"/>
          <a:fillRef idx="0"/>
          <a:effectRef idx="0"/>
          <a:fontRef idx="minor"/>
        </p:style>
      </p:sp>
      <p:sp>
        <p:nvSpPr>
          <p:cNvPr id="376" name="CustomShape 3"/>
          <p:cNvSpPr/>
          <p:nvPr/>
        </p:nvSpPr>
        <p:spPr>
          <a:xfrm>
            <a:off x="2829600" y="3761280"/>
            <a:ext cx="1504080" cy="1908000"/>
          </a:xfrm>
          <a:prstGeom prst="down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377" name="CustomShape 4"/>
          <p:cNvSpPr/>
          <p:nvPr/>
        </p:nvSpPr>
        <p:spPr>
          <a:xfrm rot="16200000">
            <a:off x="5470920" y="3968640"/>
            <a:ext cx="1908000" cy="1498680"/>
          </a:xfrm>
          <a:prstGeom prst="rightArrow">
            <a:avLst>
              <a:gd name="adj1" fmla="val 50000"/>
              <a:gd name="adj2" fmla="val 50000"/>
            </a:avLst>
          </a:prstGeom>
          <a:solidFill>
            <a:srgbClr val="1cade4"/>
          </a:solidFill>
          <a:ln w="25560">
            <a:solidFill>
              <a:srgbClr val="147fa8"/>
            </a:solidFill>
            <a:round/>
          </a:ln>
        </p:spPr>
        <p:style>
          <a:lnRef idx="0"/>
          <a:fillRef idx="0"/>
          <a:effectRef idx="0"/>
          <a:fontRef idx="minor"/>
        </p:style>
      </p:sp>
      <p:sp>
        <p:nvSpPr>
          <p:cNvPr id="378" name="CustomShape 5"/>
          <p:cNvSpPr/>
          <p:nvPr/>
        </p:nvSpPr>
        <p:spPr>
          <a:xfrm>
            <a:off x="9467280" y="5124600"/>
            <a:ext cx="16106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ar-EG" sz="2400" spc="-1" strike="noStrike">
                <a:solidFill>
                  <a:srgbClr val="ffffff"/>
                </a:solidFill>
                <a:latin typeface="Corbel"/>
                <a:cs typeface="DejaVu Sans"/>
              </a:rPr>
              <a:t>خالصين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about population?</a:t>
            </a:r>
            <a:endParaRPr b="0" lang="en-US" sz="4000" spc="-1" strike="noStrike">
              <a:latin typeface="Arial"/>
            </a:endParaRPr>
          </a:p>
        </p:txBody>
      </p:sp>
      <p:sp>
        <p:nvSpPr>
          <p:cNvPr id="380"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do we know about NYC residents’ actual exposure rate?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about population?</a:t>
            </a:r>
            <a:endParaRPr b="0" lang="en-US" sz="4000" spc="-1" strike="noStrike">
              <a:latin typeface="Arial"/>
            </a:endParaRPr>
          </a:p>
        </p:txBody>
      </p:sp>
      <p:sp>
        <p:nvSpPr>
          <p:cNvPr id="382"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do we know about NYC residents’ actual exposure rate?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100000"/>
              </a:lnSpc>
              <a:tabLst>
                <a:tab algn="l" pos="0"/>
              </a:tabLst>
            </a:pPr>
            <a:r>
              <a:rPr b="0" lang="en-US" sz="2200" spc="-1" strike="noStrike">
                <a:solidFill>
                  <a:srgbClr val="ffffff"/>
                </a:solidFill>
                <a:latin typeface="Corbel"/>
                <a:ea typeface="DejaVu Sans"/>
              </a:rPr>
              <a:t>- What do we know for sure?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Business Insider</a:t>
            </a:r>
            <a:endParaRPr b="0" lang="en-US" sz="4000" spc="-1" strike="noStrike">
              <a:latin typeface="Arial"/>
            </a:endParaRPr>
          </a:p>
        </p:txBody>
      </p:sp>
      <p:sp>
        <p:nvSpPr>
          <p:cNvPr id="384"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
            </a:r>
            <a:r>
              <a:rPr b="0" lang="en-US" sz="2200" spc="-1" strike="noStrike">
                <a:solidFill>
                  <a:srgbClr val="ffffff"/>
                </a:solidFill>
                <a:latin typeface="Corbel"/>
                <a:ea typeface="DejaVu Sans"/>
              </a:rPr>
              <a:t>preliminary”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sampling issues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So where is the problem?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 </a:t>
            </a:r>
            <a:endParaRPr b="0" lang="en-US" sz="4000" spc="-1" strike="noStrike">
              <a:latin typeface="Arial"/>
            </a:endParaRPr>
          </a:p>
        </p:txBody>
      </p:sp>
      <p:sp>
        <p:nvSpPr>
          <p:cNvPr id="297"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rm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not to use inferential statistics!</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Project</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Conditional probability and bayes rule</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Bayesian project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is the problem?</a:t>
            </a:r>
            <a:endParaRPr b="0" lang="en-US" sz="4000" spc="-1" strike="noStrike">
              <a:latin typeface="Arial"/>
            </a:endParaRPr>
          </a:p>
        </p:txBody>
      </p:sp>
      <p:sp>
        <p:nvSpPr>
          <p:cNvPr id="386"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Soret el telephone el 5arban</a:t>
            </a:r>
            <a:endParaRPr b="0" lang="en-US" sz="2200" spc="-1" strike="noStrike">
              <a:latin typeface="Arial"/>
            </a:endParaRPr>
          </a:p>
        </p:txBody>
      </p:sp>
      <p:pic>
        <p:nvPicPr>
          <p:cNvPr id="387" name="Picture 2_5"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p:nvPr/>
        </p:nvPicPr>
        <p:blipFill>
          <a:blip r:embed="rId1"/>
          <a:stretch/>
        </p:blipFill>
        <p:spPr>
          <a:xfrm>
            <a:off x="7780680" y="2589480"/>
            <a:ext cx="3862080" cy="3815640"/>
          </a:xfrm>
          <a:prstGeom prst="rect">
            <a:avLst/>
          </a:prstGeom>
          <a:ln>
            <a:noFill/>
          </a:ln>
        </p:spPr>
      </p:pic>
      <p:pic>
        <p:nvPicPr>
          <p:cNvPr id="388" name="Picture 4_24" descr="لعبة التلفون الخربان - YouTube"/>
          <p:cNvPicPr/>
          <p:nvPr/>
        </p:nvPicPr>
        <p:blipFill>
          <a:blip r:embed="rId2"/>
          <a:stretch/>
        </p:blipFill>
        <p:spPr>
          <a:xfrm>
            <a:off x="811800" y="3008160"/>
            <a:ext cx="5579640" cy="31370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Most common</a:t>
            </a:r>
            <a:endParaRPr b="0" lang="en-US" sz="4000" spc="-1" strike="noStrike">
              <a:latin typeface="Arial"/>
            </a:endParaRPr>
          </a:p>
        </p:txBody>
      </p:sp>
      <p:sp>
        <p:nvSpPr>
          <p:cNvPr id="390"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1- Read all article?</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2- say I haven’t read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3- report the title only?</a:t>
            </a:r>
            <a:endParaRPr b="0" lang="en-US" sz="2200" spc="-1" strike="noStrike">
              <a:latin typeface="Arial"/>
            </a:endParaRPr>
          </a:p>
        </p:txBody>
      </p:sp>
      <p:pic>
        <p:nvPicPr>
          <p:cNvPr id="391" name="Picture 4_25" descr=""/>
          <p:cNvPicPr/>
          <p:nvPr/>
        </p:nvPicPr>
        <p:blipFill>
          <a:blip r:embed="rId1"/>
          <a:stretch/>
        </p:blipFill>
        <p:spPr>
          <a:xfrm>
            <a:off x="6094440" y="2205000"/>
            <a:ext cx="3529800" cy="35298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Reporting bias</a:t>
            </a:r>
            <a:endParaRPr b="0" lang="en-US" sz="4000" spc="-1" strike="noStrike">
              <a:latin typeface="Arial"/>
            </a:endParaRPr>
          </a:p>
        </p:txBody>
      </p:sp>
      <p:sp>
        <p:nvSpPr>
          <p:cNvPr id="393" name="CustomShape 2"/>
          <p:cNvSpPr/>
          <p:nvPr/>
        </p:nvSpPr>
        <p:spPr>
          <a:xfrm>
            <a:off x="1202400" y="2011680"/>
            <a:ext cx="9780480" cy="4203000"/>
          </a:xfrm>
          <a:prstGeom prst="rect">
            <a:avLst/>
          </a:prstGeom>
          <a:noFill/>
          <a:ln>
            <a:noFill/>
          </a:ln>
        </p:spPr>
        <p:style>
          <a:lnRef idx="0"/>
          <a:fillRef idx="0"/>
          <a:effectRef idx="0"/>
          <a:fontRef idx="minor"/>
        </p:style>
      </p:sp>
      <p:pic>
        <p:nvPicPr>
          <p:cNvPr id="394" name="Picture 3_19" descr=""/>
          <p:cNvPicPr/>
          <p:nvPr/>
        </p:nvPicPr>
        <p:blipFill>
          <a:blip r:embed="rId1"/>
          <a:stretch/>
        </p:blipFill>
        <p:spPr>
          <a:xfrm>
            <a:off x="395640" y="2794680"/>
            <a:ext cx="9978840" cy="11070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reporting bias happens? </a:t>
            </a:r>
            <a:endParaRPr b="0" lang="en-US" sz="4000" spc="-1" strike="noStrike">
              <a:latin typeface="Arial"/>
            </a:endParaRPr>
          </a:p>
        </p:txBody>
      </p:sp>
      <p:sp>
        <p:nvSpPr>
          <p:cNvPr id="396"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Journal club?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Twitter?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Trick </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Feel better</a:t>
            </a:r>
            <a:endParaRPr b="0" lang="en-US" sz="2200" spc="-1" strike="noStrike">
              <a:latin typeface="Arial"/>
            </a:endParaRPr>
          </a:p>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Advertising a scientific article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398" name="CustomShape 2"/>
          <p:cNvSpPr/>
          <p:nvPr/>
        </p:nvSpPr>
        <p:spPr>
          <a:xfrm>
            <a:off x="1202400" y="2011680"/>
            <a:ext cx="9780480" cy="4203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the study worthless?</a:t>
            </a:r>
            <a:endParaRPr b="0" lang="en-US" sz="4000" spc="-1" strike="noStrike">
              <a:latin typeface="Arial"/>
            </a:endParaRPr>
          </a:p>
        </p:txBody>
      </p:sp>
      <p:sp>
        <p:nvSpPr>
          <p:cNvPr id="400"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As good as the assumptions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1202400" y="283680"/>
            <a:ext cx="9780480" cy="1505520"/>
          </a:xfrm>
          <a:prstGeom prst="rect">
            <a:avLst/>
          </a:prstGeom>
          <a:noFill/>
          <a:ln>
            <a:noFill/>
          </a:ln>
        </p:spPr>
        <p:style>
          <a:lnRef idx="0"/>
          <a:fillRef idx="0"/>
          <a:effectRef idx="0"/>
          <a:fontRef idx="minor"/>
        </p:style>
      </p:sp>
      <p:sp>
        <p:nvSpPr>
          <p:cNvPr id="402" name="CustomShape 2"/>
          <p:cNvSpPr/>
          <p:nvPr/>
        </p:nvSpPr>
        <p:spPr>
          <a:xfrm>
            <a:off x="1202400" y="2011680"/>
            <a:ext cx="9780480" cy="4203000"/>
          </a:xfrm>
          <a:prstGeom prst="rect">
            <a:avLst/>
          </a:prstGeom>
          <a:noFill/>
          <a:ln>
            <a:noFill/>
          </a:ln>
        </p:spPr>
        <p:style>
          <a:lnRef idx="0"/>
          <a:fillRef idx="0"/>
          <a:effectRef idx="0"/>
          <a:fontRef idx="minor"/>
        </p:style>
      </p:sp>
      <p:pic>
        <p:nvPicPr>
          <p:cNvPr id="403" name="Picture 3_20" descr=""/>
          <p:cNvPicPr/>
          <p:nvPr/>
        </p:nvPicPr>
        <p:blipFill>
          <a:blip r:embed="rId1"/>
          <a:stretch/>
        </p:blipFill>
        <p:spPr>
          <a:xfrm>
            <a:off x="1355400" y="2439000"/>
            <a:ext cx="9627840" cy="35978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not to use statistics?</a:t>
            </a:r>
            <a:endParaRPr b="0" lang="en-US" sz="4000" spc="-1" strike="noStrike">
              <a:latin typeface="Arial"/>
            </a:endParaRPr>
          </a:p>
        </p:txBody>
      </p:sp>
      <p:sp>
        <p:nvSpPr>
          <p:cNvPr id="405" name="CustomShape 2"/>
          <p:cNvSpPr/>
          <p:nvPr/>
        </p:nvSpPr>
        <p:spPr>
          <a:xfrm>
            <a:off x="1202760" y="2011680"/>
            <a:ext cx="9781560" cy="4203720"/>
          </a:xfrm>
          <a:prstGeom prst="rect">
            <a:avLst/>
          </a:prstGeom>
          <a:noFill/>
          <a:ln>
            <a:noFill/>
          </a:ln>
        </p:spPr>
        <p:style>
          <a:lnRef idx="0"/>
          <a:fillRef idx="0"/>
          <a:effectRef idx="0"/>
          <a:fontRef idx="minor"/>
        </p:style>
      </p:sp>
      <p:pic>
        <p:nvPicPr>
          <p:cNvPr id="406" name="Picture 3" descr=""/>
          <p:cNvPicPr/>
          <p:nvPr/>
        </p:nvPicPr>
        <p:blipFill>
          <a:blip r:embed="rId1"/>
          <a:stretch/>
        </p:blipFill>
        <p:spPr>
          <a:xfrm>
            <a:off x="1789920" y="2011680"/>
            <a:ext cx="8241480" cy="45072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colors? </a:t>
            </a:r>
            <a:endParaRPr b="0" lang="en-US" sz="4000" spc="-1" strike="noStrike">
              <a:latin typeface="Arial"/>
            </a:endParaRPr>
          </a:p>
        </p:txBody>
      </p:sp>
      <p:sp>
        <p:nvSpPr>
          <p:cNvPr id="408" name="CustomShape 2"/>
          <p:cNvSpPr/>
          <p:nvPr/>
        </p:nvSpPr>
        <p:spPr>
          <a:xfrm>
            <a:off x="1202760" y="2011680"/>
            <a:ext cx="9781560" cy="4203720"/>
          </a:xfrm>
          <a:prstGeom prst="rect">
            <a:avLst/>
          </a:prstGeom>
          <a:noFill/>
          <a:ln>
            <a:noFill/>
          </a:ln>
        </p:spPr>
        <p:style>
          <a:lnRef idx="0"/>
          <a:fillRef idx="0"/>
          <a:effectRef idx="0"/>
          <a:fontRef idx="minor"/>
        </p:style>
      </p:sp>
      <p:pic>
        <p:nvPicPr>
          <p:cNvPr id="409" name="Picture 3" descr=""/>
          <p:cNvPicPr/>
          <p:nvPr/>
        </p:nvPicPr>
        <p:blipFill>
          <a:blip r:embed="rId1"/>
          <a:stretch/>
        </p:blipFill>
        <p:spPr>
          <a:xfrm>
            <a:off x="544680" y="1776600"/>
            <a:ext cx="10969560" cy="50788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1202760" y="284040"/>
            <a:ext cx="9781560" cy="13604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Gold .. Not gold?</a:t>
            </a:r>
            <a:endParaRPr b="0" lang="en-US" sz="4000" spc="-1" strike="noStrike">
              <a:latin typeface="Arial"/>
            </a:endParaRPr>
          </a:p>
        </p:txBody>
      </p:sp>
      <p:sp>
        <p:nvSpPr>
          <p:cNvPr id="411" name="CustomShape 2"/>
          <p:cNvSpPr/>
          <p:nvPr/>
        </p:nvSpPr>
        <p:spPr>
          <a:xfrm>
            <a:off x="1202760" y="2011680"/>
            <a:ext cx="9781560" cy="4203720"/>
          </a:xfrm>
          <a:prstGeom prst="rect">
            <a:avLst/>
          </a:prstGeom>
          <a:noFill/>
          <a:ln>
            <a:noFill/>
          </a:ln>
        </p:spPr>
        <p:style>
          <a:lnRef idx="0"/>
          <a:fillRef idx="0"/>
          <a:effectRef idx="0"/>
          <a:fontRef idx="minor"/>
        </p:style>
      </p:sp>
      <p:pic>
        <p:nvPicPr>
          <p:cNvPr id="412" name="Picture 3" descr=""/>
          <p:cNvPicPr/>
          <p:nvPr/>
        </p:nvPicPr>
        <p:blipFill>
          <a:blip r:embed="rId1"/>
          <a:stretch/>
        </p:blipFill>
        <p:spPr>
          <a:xfrm>
            <a:off x="193320" y="2011680"/>
            <a:ext cx="11800440" cy="48438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Inferential statistics</a:t>
            </a:r>
            <a:endParaRPr b="0" lang="en-US" sz="4000" spc="-1" strike="noStrike">
              <a:latin typeface="Arial"/>
            </a:endParaRPr>
          </a:p>
        </p:txBody>
      </p:sp>
      <p:sp>
        <p:nvSpPr>
          <p:cNvPr id="299" name="CustomShape 2"/>
          <p:cNvSpPr/>
          <p:nvPr/>
        </p:nvSpPr>
        <p:spPr>
          <a:xfrm>
            <a:off x="1202400" y="2011680"/>
            <a:ext cx="9780480" cy="4203000"/>
          </a:xfrm>
          <a:prstGeom prst="rect">
            <a:avLst/>
          </a:prstGeom>
          <a:noFill/>
          <a:ln>
            <a:noFill/>
          </a:ln>
        </p:spPr>
        <p:style>
          <a:lnRef idx="0"/>
          <a:fillRef idx="0"/>
          <a:effectRef idx="0"/>
          <a:fontRef idx="minor"/>
        </p:style>
      </p:sp>
      <p:pic>
        <p:nvPicPr>
          <p:cNvPr id="300" name="Picture 3_5" descr=""/>
          <p:cNvPicPr/>
          <p:nvPr/>
        </p:nvPicPr>
        <p:blipFill>
          <a:blip r:embed="rId1"/>
          <a:stretch/>
        </p:blipFill>
        <p:spPr>
          <a:xfrm>
            <a:off x="3237840" y="2666520"/>
            <a:ext cx="5712480" cy="1520640"/>
          </a:xfrm>
          <a:prstGeom prst="rect">
            <a:avLst/>
          </a:prstGeom>
          <a:ln>
            <a:noFill/>
          </a:ln>
        </p:spPr>
      </p:pic>
      <p:pic>
        <p:nvPicPr>
          <p:cNvPr id="301" name="Picture 4_21" descr=""/>
          <p:cNvPicPr/>
          <p:nvPr/>
        </p:nvPicPr>
        <p:blipFill>
          <a:blip r:embed="rId2"/>
          <a:stretch/>
        </p:blipFill>
        <p:spPr>
          <a:xfrm>
            <a:off x="3237840" y="4846320"/>
            <a:ext cx="5712480" cy="11397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1202760" y="284040"/>
            <a:ext cx="9781560" cy="1506240"/>
          </a:xfrm>
          <a:prstGeom prst="rect">
            <a:avLst/>
          </a:prstGeom>
          <a:noFill/>
          <a:ln>
            <a:noFill/>
          </a:ln>
        </p:spPr>
        <p:style>
          <a:lnRef idx="0"/>
          <a:fillRef idx="0"/>
          <a:effectRef idx="0"/>
          <a:fontRef idx="minor"/>
        </p:style>
      </p:sp>
      <p:sp>
        <p:nvSpPr>
          <p:cNvPr id="414"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1202760" y="284040"/>
            <a:ext cx="9781560" cy="1506240"/>
          </a:xfrm>
          <a:prstGeom prst="rect">
            <a:avLst/>
          </a:prstGeom>
          <a:noFill/>
          <a:ln>
            <a:noFill/>
          </a:ln>
        </p:spPr>
        <p:style>
          <a:lnRef idx="0"/>
          <a:fillRef idx="0"/>
          <a:effectRef idx="0"/>
          <a:fontRef idx="minor"/>
        </p:style>
      </p:sp>
      <p:sp>
        <p:nvSpPr>
          <p:cNvPr id="416"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Yes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Are these questions about inferential statistics?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1202760" y="284040"/>
            <a:ext cx="9781560" cy="1506240"/>
          </a:xfrm>
          <a:prstGeom prst="rect">
            <a:avLst/>
          </a:prstGeom>
          <a:noFill/>
          <a:ln>
            <a:noFill/>
          </a:ln>
        </p:spPr>
        <p:style>
          <a:lnRef idx="0"/>
          <a:fillRef idx="0"/>
          <a:effectRef idx="0"/>
          <a:fontRef idx="minor"/>
        </p:style>
      </p:sp>
      <p:sp>
        <p:nvSpPr>
          <p:cNvPr id="418"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Are these questions about data?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Yes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Are these questions about statistics?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No!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Going beyond the data?</a:t>
            </a:r>
            <a:endParaRPr b="0" lang="en-US" sz="4000" spc="-1" strike="noStrike">
              <a:latin typeface="Arial"/>
            </a:endParaRPr>
          </a:p>
        </p:txBody>
      </p:sp>
      <p:sp>
        <p:nvSpPr>
          <p:cNvPr id="420" name="CustomShape 2"/>
          <p:cNvSpPr/>
          <p:nvPr/>
        </p:nvSpPr>
        <p:spPr>
          <a:xfrm>
            <a:off x="1202760" y="2011680"/>
            <a:ext cx="9781560" cy="4203720"/>
          </a:xfrm>
          <a:prstGeom prst="rect">
            <a:avLst/>
          </a:prstGeom>
          <a:noFill/>
          <a:ln>
            <a:noFill/>
          </a:ln>
        </p:spPr>
        <p:style>
          <a:lnRef idx="0"/>
          <a:fillRef idx="0"/>
          <a:effectRef idx="0"/>
          <a:fontRef idx="minor"/>
        </p:style>
      </p:sp>
      <p:pic>
        <p:nvPicPr>
          <p:cNvPr id="421" name="Picture 3" descr=""/>
          <p:cNvPicPr/>
          <p:nvPr/>
        </p:nvPicPr>
        <p:blipFill>
          <a:blip r:embed="rId1"/>
          <a:stretch/>
        </p:blipFill>
        <p:spPr>
          <a:xfrm>
            <a:off x="1789920" y="2011680"/>
            <a:ext cx="8241480" cy="4507200"/>
          </a:xfrm>
          <a:prstGeom prst="rect">
            <a:avLst/>
          </a:prstGeom>
          <a:ln>
            <a:noFill/>
          </a:ln>
        </p:spPr>
      </p:pic>
      <p:pic>
        <p:nvPicPr>
          <p:cNvPr id="422" name="Picture 4" descr=""/>
          <p:cNvPicPr/>
          <p:nvPr/>
        </p:nvPicPr>
        <p:blipFill>
          <a:blip r:embed="rId2"/>
          <a:stretch/>
        </p:blipFill>
        <p:spPr>
          <a:xfrm>
            <a:off x="1789920" y="3442320"/>
            <a:ext cx="4044240" cy="16455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colors? </a:t>
            </a:r>
            <a:endParaRPr b="0" lang="en-US" sz="4000" spc="-1" strike="noStrike">
              <a:latin typeface="Arial"/>
            </a:endParaRPr>
          </a:p>
        </p:txBody>
      </p:sp>
      <p:sp>
        <p:nvSpPr>
          <p:cNvPr id="424" name="CustomShape 2"/>
          <p:cNvSpPr/>
          <p:nvPr/>
        </p:nvSpPr>
        <p:spPr>
          <a:xfrm>
            <a:off x="1202760" y="2011680"/>
            <a:ext cx="9781560" cy="4203720"/>
          </a:xfrm>
          <a:prstGeom prst="rect">
            <a:avLst/>
          </a:prstGeom>
          <a:noFill/>
          <a:ln>
            <a:noFill/>
          </a:ln>
        </p:spPr>
        <p:style>
          <a:lnRef idx="0"/>
          <a:fillRef idx="0"/>
          <a:effectRef idx="0"/>
          <a:fontRef idx="minor"/>
        </p:style>
      </p:sp>
      <p:pic>
        <p:nvPicPr>
          <p:cNvPr id="425" name="Picture 3" descr=""/>
          <p:cNvPicPr/>
          <p:nvPr/>
        </p:nvPicPr>
        <p:blipFill>
          <a:blip r:embed="rId1"/>
          <a:stretch/>
        </p:blipFill>
        <p:spPr>
          <a:xfrm>
            <a:off x="544680" y="1776600"/>
            <a:ext cx="10969560" cy="5078880"/>
          </a:xfrm>
          <a:prstGeom prst="rect">
            <a:avLst/>
          </a:prstGeom>
          <a:ln>
            <a:noFill/>
          </a:ln>
        </p:spPr>
      </p:pic>
      <p:sp>
        <p:nvSpPr>
          <p:cNvPr id="426" name="CustomShape 3"/>
          <p:cNvSpPr/>
          <p:nvPr/>
        </p:nvSpPr>
        <p:spPr>
          <a:xfrm>
            <a:off x="1929960" y="6168600"/>
            <a:ext cx="2108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Why not stats?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colors? </a:t>
            </a:r>
            <a:endParaRPr b="0" lang="en-US" sz="4000" spc="-1" strike="noStrike">
              <a:latin typeface="Arial"/>
            </a:endParaRPr>
          </a:p>
        </p:txBody>
      </p:sp>
      <p:sp>
        <p:nvSpPr>
          <p:cNvPr id="428" name="CustomShape 2"/>
          <p:cNvSpPr/>
          <p:nvPr/>
        </p:nvSpPr>
        <p:spPr>
          <a:xfrm>
            <a:off x="1202760" y="2011680"/>
            <a:ext cx="9781560" cy="4203720"/>
          </a:xfrm>
          <a:prstGeom prst="rect">
            <a:avLst/>
          </a:prstGeom>
          <a:noFill/>
          <a:ln>
            <a:noFill/>
          </a:ln>
        </p:spPr>
        <p:style>
          <a:lnRef idx="0"/>
          <a:fillRef idx="0"/>
          <a:effectRef idx="0"/>
          <a:fontRef idx="minor"/>
        </p:style>
      </p:sp>
      <p:pic>
        <p:nvPicPr>
          <p:cNvPr id="429" name="Picture 3" descr=""/>
          <p:cNvPicPr/>
          <p:nvPr/>
        </p:nvPicPr>
        <p:blipFill>
          <a:blip r:embed="rId1"/>
          <a:stretch/>
        </p:blipFill>
        <p:spPr>
          <a:xfrm>
            <a:off x="544680" y="1776600"/>
            <a:ext cx="10969560" cy="5078880"/>
          </a:xfrm>
          <a:prstGeom prst="rect">
            <a:avLst/>
          </a:prstGeom>
          <a:ln>
            <a:noFill/>
          </a:ln>
        </p:spPr>
      </p:pic>
      <p:pic>
        <p:nvPicPr>
          <p:cNvPr id="430" name="Picture 5" descr=""/>
          <p:cNvPicPr/>
          <p:nvPr/>
        </p:nvPicPr>
        <p:blipFill>
          <a:blip r:embed="rId2"/>
          <a:stretch/>
        </p:blipFill>
        <p:spPr>
          <a:xfrm>
            <a:off x="826920" y="3793320"/>
            <a:ext cx="5265720" cy="16264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1202760" y="284040"/>
            <a:ext cx="9781560" cy="1506240"/>
          </a:xfrm>
          <a:prstGeom prst="rect">
            <a:avLst/>
          </a:prstGeom>
          <a:noFill/>
          <a:ln>
            <a:noFill/>
          </a:ln>
        </p:spPr>
        <p:style>
          <a:lnRef idx="0"/>
          <a:fillRef idx="0"/>
          <a:effectRef idx="0"/>
          <a:fontRef idx="minor"/>
        </p:style>
      </p:sp>
      <p:sp>
        <p:nvSpPr>
          <p:cNvPr id="432" name="CustomShape 2"/>
          <p:cNvSpPr/>
          <p:nvPr/>
        </p:nvSpPr>
        <p:spPr>
          <a:xfrm>
            <a:off x="1202760" y="2011680"/>
            <a:ext cx="9781560" cy="4203720"/>
          </a:xfrm>
          <a:prstGeom prst="rect">
            <a:avLst/>
          </a:prstGeom>
          <a:noFill/>
          <a:ln>
            <a:noFill/>
          </a:ln>
        </p:spPr>
        <p:style>
          <a:lnRef idx="0"/>
          <a:fillRef idx="0"/>
          <a:effectRef idx="0"/>
          <a:fontRef idx="minor"/>
        </p:style>
      </p:sp>
      <p:pic>
        <p:nvPicPr>
          <p:cNvPr id="433" name="Picture 3" descr=""/>
          <p:cNvPicPr/>
          <p:nvPr/>
        </p:nvPicPr>
        <p:blipFill>
          <a:blip r:embed="rId1"/>
          <a:stretch/>
        </p:blipFill>
        <p:spPr>
          <a:xfrm>
            <a:off x="1437840" y="1792800"/>
            <a:ext cx="8313840" cy="47131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vs analytics</a:t>
            </a:r>
            <a:endParaRPr b="0" lang="en-US" sz="4000" spc="-1" strike="noStrike">
              <a:latin typeface="Arial"/>
            </a:endParaRPr>
          </a:p>
        </p:txBody>
      </p:sp>
      <p:sp>
        <p:nvSpPr>
          <p:cNvPr id="435" name="CustomShape 2"/>
          <p:cNvSpPr/>
          <p:nvPr/>
        </p:nvSpPr>
        <p:spPr>
          <a:xfrm>
            <a:off x="1202760" y="2011680"/>
            <a:ext cx="9781560" cy="4203720"/>
          </a:xfrm>
          <a:prstGeom prst="rect">
            <a:avLst/>
          </a:prstGeom>
          <a:noFill/>
          <a:ln>
            <a:noFill/>
          </a:ln>
        </p:spPr>
        <p:style>
          <a:lnRef idx="0"/>
          <a:fillRef idx="0"/>
          <a:effectRef idx="0"/>
          <a:fontRef idx="minor"/>
        </p:style>
      </p:sp>
      <p:pic>
        <p:nvPicPr>
          <p:cNvPr id="436" name="Picture 4" descr=""/>
          <p:cNvPicPr/>
          <p:nvPr/>
        </p:nvPicPr>
        <p:blipFill>
          <a:blip r:embed="rId1"/>
          <a:stretch/>
        </p:blipFill>
        <p:spPr>
          <a:xfrm>
            <a:off x="603000" y="2179080"/>
            <a:ext cx="10873080" cy="467640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a:t>
            </a:r>
            <a:endParaRPr b="0" lang="en-US" sz="4000" spc="-1" strike="noStrike">
              <a:latin typeface="Arial"/>
            </a:endParaRPr>
          </a:p>
        </p:txBody>
      </p:sp>
      <p:sp>
        <p:nvSpPr>
          <p:cNvPr id="438" name="CustomShape 2"/>
          <p:cNvSpPr/>
          <p:nvPr/>
        </p:nvSpPr>
        <p:spPr>
          <a:xfrm>
            <a:off x="1202760" y="2011680"/>
            <a:ext cx="9781560" cy="4203720"/>
          </a:xfrm>
          <a:prstGeom prst="rect">
            <a:avLst/>
          </a:prstGeom>
          <a:noFill/>
          <a:ln>
            <a:noFill/>
          </a:ln>
        </p:spPr>
        <p:style>
          <a:lnRef idx="0"/>
          <a:fillRef idx="0"/>
          <a:effectRef idx="0"/>
          <a:fontRef idx="minor"/>
        </p:style>
      </p:sp>
      <p:pic>
        <p:nvPicPr>
          <p:cNvPr id="439" name="Picture 4" descr=""/>
          <p:cNvPicPr/>
          <p:nvPr/>
        </p:nvPicPr>
        <p:blipFill>
          <a:blip r:embed="rId1"/>
          <a:stretch/>
        </p:blipFill>
        <p:spPr>
          <a:xfrm>
            <a:off x="603000" y="2179080"/>
            <a:ext cx="10873080" cy="4676400"/>
          </a:xfrm>
          <a:prstGeom prst="rect">
            <a:avLst/>
          </a:prstGeom>
          <a:ln>
            <a:noFill/>
          </a:ln>
        </p:spPr>
      </p:pic>
      <p:pic>
        <p:nvPicPr>
          <p:cNvPr id="440" name="Picture 6" descr=""/>
          <p:cNvPicPr/>
          <p:nvPr/>
        </p:nvPicPr>
        <p:blipFill>
          <a:blip r:embed="rId2"/>
          <a:stretch/>
        </p:blipFill>
        <p:spPr>
          <a:xfrm>
            <a:off x="603000" y="3696480"/>
            <a:ext cx="5418000" cy="2141280"/>
          </a:xfrm>
          <a:prstGeom prst="rect">
            <a:avLst/>
          </a:prstGeom>
          <a:ln>
            <a:noFill/>
          </a:ln>
        </p:spPr>
      </p:pic>
      <p:pic>
        <p:nvPicPr>
          <p:cNvPr id="441" name="Picture 3" descr=""/>
          <p:cNvPicPr/>
          <p:nvPr/>
        </p:nvPicPr>
        <p:blipFill>
          <a:blip r:embed="rId3"/>
          <a:stretch/>
        </p:blipFill>
        <p:spPr>
          <a:xfrm>
            <a:off x="933840" y="5779440"/>
            <a:ext cx="3752280" cy="8222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443" name="CustomShape 2"/>
          <p:cNvSpPr/>
          <p:nvPr/>
        </p:nvSpPr>
        <p:spPr>
          <a:xfrm>
            <a:off x="1202760" y="2011680"/>
            <a:ext cx="9781560" cy="4203720"/>
          </a:xfrm>
          <a:prstGeom prst="rect">
            <a:avLst/>
          </a:prstGeom>
          <a:noFill/>
          <a:ln>
            <a:noFill/>
          </a:ln>
        </p:spPr>
        <p:style>
          <a:lnRef idx="0"/>
          <a:fillRef idx="0"/>
          <a:effectRef idx="0"/>
          <a:fontRef idx="minor"/>
        </p:style>
      </p:sp>
      <p:pic>
        <p:nvPicPr>
          <p:cNvPr id="444" name="Picture 3" descr=""/>
          <p:cNvPicPr/>
          <p:nvPr/>
        </p:nvPicPr>
        <p:blipFill>
          <a:blip r:embed="rId1"/>
          <a:stretch/>
        </p:blipFill>
        <p:spPr>
          <a:xfrm>
            <a:off x="3371400" y="2419200"/>
            <a:ext cx="4979880" cy="1331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1202400" y="283680"/>
            <a:ext cx="9780480" cy="1505520"/>
          </a:xfrm>
          <a:prstGeom prst="rect">
            <a:avLst/>
          </a:prstGeom>
          <a:noFill/>
          <a:ln>
            <a:noFill/>
          </a:ln>
        </p:spPr>
        <p:style>
          <a:lnRef idx="0"/>
          <a:fillRef idx="0"/>
          <a:effectRef idx="0"/>
          <a:fontRef idx="minor"/>
        </p:style>
      </p:sp>
      <p:sp>
        <p:nvSpPr>
          <p:cNvPr id="303" name="CustomShape 2"/>
          <p:cNvSpPr/>
          <p:nvPr/>
        </p:nvSpPr>
        <p:spPr>
          <a:xfrm>
            <a:off x="1202400" y="2011680"/>
            <a:ext cx="9780480" cy="4203000"/>
          </a:xfrm>
          <a:prstGeom prst="rect">
            <a:avLst/>
          </a:prstGeom>
          <a:noFill/>
          <a:ln>
            <a:noFill/>
          </a:ln>
        </p:spPr>
        <p:style>
          <a:lnRef idx="0"/>
          <a:fillRef idx="0"/>
          <a:effectRef idx="0"/>
          <a:fontRef idx="minor"/>
        </p:style>
      </p:sp>
      <p:pic>
        <p:nvPicPr>
          <p:cNvPr id="304" name="Picture 3_6" descr=""/>
          <p:cNvPicPr/>
          <p:nvPr/>
        </p:nvPicPr>
        <p:blipFill>
          <a:blip r:embed="rId1"/>
          <a:stretch/>
        </p:blipFill>
        <p:spPr>
          <a:xfrm>
            <a:off x="3871080" y="2828520"/>
            <a:ext cx="4445640" cy="1197000"/>
          </a:xfrm>
          <a:prstGeom prst="rect">
            <a:avLst/>
          </a:prstGeom>
          <a:ln>
            <a:noFill/>
          </a:ln>
        </p:spPr>
      </p:pic>
      <p:pic>
        <p:nvPicPr>
          <p:cNvPr id="305" name="Picture 4_22" descr=""/>
          <p:cNvPicPr/>
          <p:nvPr/>
        </p:nvPicPr>
        <p:blipFill>
          <a:blip r:embed="rId2"/>
          <a:stretch/>
        </p:blipFill>
        <p:spPr>
          <a:xfrm>
            <a:off x="3871080" y="4762080"/>
            <a:ext cx="4445640" cy="7495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446" name="CustomShape 2"/>
          <p:cNvSpPr/>
          <p:nvPr/>
        </p:nvSpPr>
        <p:spPr>
          <a:xfrm>
            <a:off x="1202760" y="2011680"/>
            <a:ext cx="9781560" cy="4203720"/>
          </a:xfrm>
          <a:prstGeom prst="rect">
            <a:avLst/>
          </a:prstGeom>
          <a:noFill/>
          <a:ln>
            <a:noFill/>
          </a:ln>
        </p:spPr>
        <p:style>
          <a:lnRef idx="0"/>
          <a:fillRef idx="0"/>
          <a:effectRef idx="0"/>
          <a:fontRef idx="minor"/>
        </p:style>
      </p:sp>
      <p:pic>
        <p:nvPicPr>
          <p:cNvPr id="447" name="Picture 3" descr=""/>
          <p:cNvPicPr/>
          <p:nvPr/>
        </p:nvPicPr>
        <p:blipFill>
          <a:blip r:embed="rId1"/>
          <a:stretch/>
        </p:blipFill>
        <p:spPr>
          <a:xfrm>
            <a:off x="3231360" y="2147760"/>
            <a:ext cx="4979880" cy="1331280"/>
          </a:xfrm>
          <a:prstGeom prst="rect">
            <a:avLst/>
          </a:prstGeom>
          <a:ln>
            <a:noFill/>
          </a:ln>
        </p:spPr>
      </p:pic>
      <p:sp>
        <p:nvSpPr>
          <p:cNvPr id="448" name="CustomShape 3"/>
          <p:cNvSpPr/>
          <p:nvPr/>
        </p:nvSpPr>
        <p:spPr>
          <a:xfrm>
            <a:off x="2127240" y="4431600"/>
            <a:ext cx="2883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449" name="CustomShape 4"/>
          <p:cNvSpPr/>
          <p:nvPr/>
        </p:nvSpPr>
        <p:spPr>
          <a:xfrm>
            <a:off x="7130160" y="4431600"/>
            <a:ext cx="3012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My mind?</a:t>
            </a:r>
            <a:endParaRPr b="0" lang="en-US" sz="4000" spc="-1" strike="noStrike">
              <a:latin typeface="Arial"/>
            </a:endParaRPr>
          </a:p>
        </p:txBody>
      </p:sp>
      <p:sp>
        <p:nvSpPr>
          <p:cNvPr id="451" name="CustomShape 2"/>
          <p:cNvSpPr/>
          <p:nvPr/>
        </p:nvSpPr>
        <p:spPr>
          <a:xfrm>
            <a:off x="1202760" y="2011680"/>
            <a:ext cx="9781560" cy="4203720"/>
          </a:xfrm>
          <a:prstGeom prst="rect">
            <a:avLst/>
          </a:prstGeom>
          <a:noFill/>
          <a:ln>
            <a:noFill/>
          </a:ln>
        </p:spPr>
        <p:style>
          <a:lnRef idx="0"/>
          <a:fillRef idx="0"/>
          <a:effectRef idx="0"/>
          <a:fontRef idx="minor"/>
        </p:style>
      </p:sp>
      <p:pic>
        <p:nvPicPr>
          <p:cNvPr id="452" name="Picture 3" descr=""/>
          <p:cNvPicPr/>
          <p:nvPr/>
        </p:nvPicPr>
        <p:blipFill>
          <a:blip r:embed="rId1"/>
          <a:stretch/>
        </p:blipFill>
        <p:spPr>
          <a:xfrm>
            <a:off x="3231360" y="2147760"/>
            <a:ext cx="4979880" cy="1331280"/>
          </a:xfrm>
          <a:prstGeom prst="rect">
            <a:avLst/>
          </a:prstGeom>
          <a:ln>
            <a:noFill/>
          </a:ln>
        </p:spPr>
      </p:pic>
      <p:sp>
        <p:nvSpPr>
          <p:cNvPr id="453" name="CustomShape 3"/>
          <p:cNvSpPr/>
          <p:nvPr/>
        </p:nvSpPr>
        <p:spPr>
          <a:xfrm>
            <a:off x="2127240" y="4431600"/>
            <a:ext cx="2883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Prior belief </a:t>
            </a:r>
            <a:endParaRPr b="0" lang="en-US" sz="3200" spc="-1" strike="noStrike">
              <a:latin typeface="Arial"/>
            </a:endParaRPr>
          </a:p>
        </p:txBody>
      </p:sp>
      <p:sp>
        <p:nvSpPr>
          <p:cNvPr id="454" name="CustomShape 4"/>
          <p:cNvSpPr/>
          <p:nvPr/>
        </p:nvSpPr>
        <p:spPr>
          <a:xfrm>
            <a:off x="7130160" y="4431600"/>
            <a:ext cx="3012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Default action</a:t>
            </a:r>
            <a:endParaRPr b="0" lang="en-US" sz="2800" spc="-1" strike="noStrike">
              <a:latin typeface="Arial"/>
            </a:endParaRPr>
          </a:p>
        </p:txBody>
      </p:sp>
      <p:pic>
        <p:nvPicPr>
          <p:cNvPr id="455" name="Picture 7" descr=""/>
          <p:cNvPicPr/>
          <p:nvPr/>
        </p:nvPicPr>
        <p:blipFill>
          <a:blip r:embed="rId2"/>
          <a:stretch/>
        </p:blipFill>
        <p:spPr>
          <a:xfrm>
            <a:off x="4182840" y="5115600"/>
            <a:ext cx="3394080" cy="15692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6" name="" descr=""/>
          <p:cNvPicPr/>
          <p:nvPr/>
        </p:nvPicPr>
        <p:blipFill>
          <a:blip r:embed="rId1"/>
          <a:stretch/>
        </p:blipFill>
        <p:spPr>
          <a:xfrm>
            <a:off x="1833480" y="2295720"/>
            <a:ext cx="8523720" cy="22658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PHD statistics </a:t>
            </a:r>
            <a:endParaRPr b="0" lang="en-US" sz="4000" spc="-1" strike="noStrike">
              <a:latin typeface="Arial"/>
            </a:endParaRPr>
          </a:p>
        </p:txBody>
      </p:sp>
      <p:sp>
        <p:nvSpPr>
          <p:cNvPr id="458" name="CustomShape 2"/>
          <p:cNvSpPr/>
          <p:nvPr/>
        </p:nvSpPr>
        <p:spPr>
          <a:xfrm>
            <a:off x="1202760" y="2011680"/>
            <a:ext cx="9781560" cy="4203720"/>
          </a:xfrm>
          <a:prstGeom prst="rect">
            <a:avLst/>
          </a:prstGeom>
          <a:noFill/>
          <a:ln>
            <a:noFill/>
          </a:ln>
        </p:spPr>
        <p:style>
          <a:lnRef idx="0"/>
          <a:fillRef idx="0"/>
          <a:effectRef idx="0"/>
          <a:fontRef idx="minor"/>
        </p:style>
      </p:sp>
      <p:pic>
        <p:nvPicPr>
          <p:cNvPr id="459" name="Picture 2" descr="So You Want a (Visualization) Ph.D.? | by Niklas Elmqvist | Multiple Views:  Visualization Research Explained | Medium"/>
          <p:cNvPicPr/>
          <p:nvPr/>
        </p:nvPicPr>
        <p:blipFill>
          <a:blip r:embed="rId1"/>
          <a:stretch/>
        </p:blipFill>
        <p:spPr>
          <a:xfrm>
            <a:off x="1202760" y="2336760"/>
            <a:ext cx="9503640" cy="451872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61" name="CustomShape 2"/>
          <p:cNvSpPr/>
          <p:nvPr/>
        </p:nvSpPr>
        <p:spPr>
          <a:xfrm>
            <a:off x="1202760" y="2011680"/>
            <a:ext cx="9781560" cy="4203720"/>
          </a:xfrm>
          <a:prstGeom prst="rect">
            <a:avLst/>
          </a:prstGeom>
          <a:noFill/>
          <a:ln>
            <a:noFill/>
          </a:ln>
        </p:spPr>
        <p:style>
          <a:lnRef idx="0"/>
          <a:fillRef idx="0"/>
          <a:effectRef idx="0"/>
          <a:fontRef idx="minor"/>
        </p:style>
      </p:sp>
      <p:pic>
        <p:nvPicPr>
          <p:cNvPr id="462" name="Picture 3" descr=""/>
          <p:cNvPicPr/>
          <p:nvPr/>
        </p:nvPicPr>
        <p:blipFill>
          <a:blip r:embed="rId1"/>
          <a:stretch/>
        </p:blipFill>
        <p:spPr>
          <a:xfrm>
            <a:off x="1202760" y="2850840"/>
            <a:ext cx="5817960" cy="3150720"/>
          </a:xfrm>
          <a:prstGeom prst="rect">
            <a:avLst/>
          </a:prstGeom>
          <a:ln>
            <a:noFill/>
          </a:ln>
        </p:spPr>
      </p:pic>
      <p:pic>
        <p:nvPicPr>
          <p:cNvPr id="463" name="Picture 4" descr=""/>
          <p:cNvPicPr/>
          <p:nvPr/>
        </p:nvPicPr>
        <p:blipFill>
          <a:blip r:embed="rId2"/>
          <a:stretch/>
        </p:blipFill>
        <p:spPr>
          <a:xfrm>
            <a:off x="8424000" y="1993680"/>
            <a:ext cx="1544040" cy="409824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to choose orange?</a:t>
            </a:r>
            <a:endParaRPr b="0" lang="en-US" sz="4000" spc="-1" strike="noStrike">
              <a:latin typeface="Arial"/>
            </a:endParaRPr>
          </a:p>
        </p:txBody>
      </p:sp>
      <p:sp>
        <p:nvSpPr>
          <p:cNvPr id="465" name="CustomShape 2"/>
          <p:cNvSpPr/>
          <p:nvPr/>
        </p:nvSpPr>
        <p:spPr>
          <a:xfrm>
            <a:off x="1202760" y="2011680"/>
            <a:ext cx="9781560" cy="4203720"/>
          </a:xfrm>
          <a:prstGeom prst="rect">
            <a:avLst/>
          </a:prstGeom>
          <a:noFill/>
          <a:ln>
            <a:noFill/>
          </a:ln>
        </p:spPr>
        <p:style>
          <a:lnRef idx="0"/>
          <a:fillRef idx="0"/>
          <a:effectRef idx="0"/>
          <a:fontRef idx="minor"/>
        </p:style>
      </p:sp>
      <p:pic>
        <p:nvPicPr>
          <p:cNvPr id="466" name="Picture 3" descr=""/>
          <p:cNvPicPr/>
          <p:nvPr/>
        </p:nvPicPr>
        <p:blipFill>
          <a:blip r:embed="rId1"/>
          <a:stretch/>
        </p:blipFill>
        <p:spPr>
          <a:xfrm>
            <a:off x="1202760" y="2850840"/>
            <a:ext cx="5817960" cy="3150720"/>
          </a:xfrm>
          <a:prstGeom prst="rect">
            <a:avLst/>
          </a:prstGeom>
          <a:ln>
            <a:noFill/>
          </a:ln>
        </p:spPr>
      </p:pic>
      <p:pic>
        <p:nvPicPr>
          <p:cNvPr id="467" name="Picture 4" descr=""/>
          <p:cNvPicPr/>
          <p:nvPr/>
        </p:nvPicPr>
        <p:blipFill>
          <a:blip r:embed="rId2"/>
          <a:stretch/>
        </p:blipFill>
        <p:spPr>
          <a:xfrm>
            <a:off x="8424000" y="1993680"/>
            <a:ext cx="1544040" cy="409824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69" name="CustomShape 2"/>
          <p:cNvSpPr/>
          <p:nvPr/>
        </p:nvSpPr>
        <p:spPr>
          <a:xfrm>
            <a:off x="1202760" y="2011680"/>
            <a:ext cx="9781560" cy="4203720"/>
          </a:xfrm>
          <a:prstGeom prst="rect">
            <a:avLst/>
          </a:prstGeom>
          <a:noFill/>
          <a:ln>
            <a:noFill/>
          </a:ln>
        </p:spPr>
        <p:style>
          <a:lnRef idx="0"/>
          <a:fillRef idx="0"/>
          <a:effectRef idx="0"/>
          <a:fontRef idx="minor"/>
        </p:style>
      </p:sp>
      <p:pic>
        <p:nvPicPr>
          <p:cNvPr id="470" name="Picture 3" descr=""/>
          <p:cNvPicPr/>
          <p:nvPr/>
        </p:nvPicPr>
        <p:blipFill>
          <a:blip r:embed="rId1"/>
          <a:stretch/>
        </p:blipFill>
        <p:spPr>
          <a:xfrm>
            <a:off x="1202760" y="2850840"/>
            <a:ext cx="5817960" cy="3150720"/>
          </a:xfrm>
          <a:prstGeom prst="rect">
            <a:avLst/>
          </a:prstGeom>
          <a:ln>
            <a:noFill/>
          </a:ln>
        </p:spPr>
      </p:pic>
      <p:pic>
        <p:nvPicPr>
          <p:cNvPr id="471" name="Picture 4" descr=""/>
          <p:cNvPicPr/>
          <p:nvPr/>
        </p:nvPicPr>
        <p:blipFill>
          <a:blip r:embed="rId2"/>
          <a:stretch/>
        </p:blipFill>
        <p:spPr>
          <a:xfrm>
            <a:off x="8424000" y="1993680"/>
            <a:ext cx="1544040" cy="4098240"/>
          </a:xfrm>
          <a:prstGeom prst="rect">
            <a:avLst/>
          </a:prstGeom>
          <a:ln>
            <a:noFill/>
          </a:ln>
        </p:spPr>
      </p:pic>
      <p:sp>
        <p:nvSpPr>
          <p:cNvPr id="472" name="CustomShape 3"/>
          <p:cNvSpPr/>
          <p:nvPr/>
        </p:nvSpPr>
        <p:spPr>
          <a:xfrm>
            <a:off x="8619120" y="6252120"/>
            <a:ext cx="2800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Do I need statistics?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74" name="CustomShape 2"/>
          <p:cNvSpPr/>
          <p:nvPr/>
        </p:nvSpPr>
        <p:spPr>
          <a:xfrm>
            <a:off x="1202760" y="2011680"/>
            <a:ext cx="9781560" cy="4203720"/>
          </a:xfrm>
          <a:prstGeom prst="rect">
            <a:avLst/>
          </a:prstGeom>
          <a:noFill/>
          <a:ln>
            <a:noFill/>
          </a:ln>
        </p:spPr>
        <p:style>
          <a:lnRef idx="0"/>
          <a:fillRef idx="0"/>
          <a:effectRef idx="0"/>
          <a:fontRef idx="minor"/>
        </p:style>
      </p:sp>
      <p:pic>
        <p:nvPicPr>
          <p:cNvPr id="475" name="Picture 3" descr=""/>
          <p:cNvPicPr/>
          <p:nvPr/>
        </p:nvPicPr>
        <p:blipFill>
          <a:blip r:embed="rId1"/>
          <a:stretch/>
        </p:blipFill>
        <p:spPr>
          <a:xfrm>
            <a:off x="1202760" y="2850840"/>
            <a:ext cx="5817960" cy="3150720"/>
          </a:xfrm>
          <a:prstGeom prst="rect">
            <a:avLst/>
          </a:prstGeom>
          <a:ln>
            <a:noFill/>
          </a:ln>
        </p:spPr>
      </p:pic>
      <p:pic>
        <p:nvPicPr>
          <p:cNvPr id="476" name="Picture 4" descr=""/>
          <p:cNvPicPr/>
          <p:nvPr/>
        </p:nvPicPr>
        <p:blipFill>
          <a:blip r:embed="rId2"/>
          <a:stretch/>
        </p:blipFill>
        <p:spPr>
          <a:xfrm>
            <a:off x="8424000" y="1993680"/>
            <a:ext cx="1544040" cy="4098240"/>
          </a:xfrm>
          <a:prstGeom prst="rect">
            <a:avLst/>
          </a:prstGeom>
          <a:ln>
            <a:noFill/>
          </a:ln>
        </p:spPr>
      </p:pic>
      <p:sp>
        <p:nvSpPr>
          <p:cNvPr id="477" name="CustomShape 3"/>
          <p:cNvSpPr/>
          <p:nvPr/>
        </p:nvSpPr>
        <p:spPr>
          <a:xfrm>
            <a:off x="8638200" y="6252120"/>
            <a:ext cx="2768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if I am wrong?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Welcome to uncertainty</a:t>
            </a:r>
            <a:endParaRPr b="0" lang="en-US" sz="4000" spc="-1" strike="noStrike">
              <a:latin typeface="Arial"/>
            </a:endParaRPr>
          </a:p>
        </p:txBody>
      </p:sp>
      <p:sp>
        <p:nvSpPr>
          <p:cNvPr id="479" name="CustomShape 2"/>
          <p:cNvSpPr/>
          <p:nvPr/>
        </p:nvSpPr>
        <p:spPr>
          <a:xfrm>
            <a:off x="1202760" y="2011680"/>
            <a:ext cx="9781560" cy="4203720"/>
          </a:xfrm>
          <a:prstGeom prst="rect">
            <a:avLst/>
          </a:prstGeom>
          <a:noFill/>
          <a:ln>
            <a:noFill/>
          </a:ln>
        </p:spPr>
        <p:style>
          <a:lnRef idx="0"/>
          <a:fillRef idx="0"/>
          <a:effectRef idx="0"/>
          <a:fontRef idx="minor"/>
        </p:style>
      </p:sp>
      <p:pic>
        <p:nvPicPr>
          <p:cNvPr id="480" name="Picture 3" descr=""/>
          <p:cNvPicPr/>
          <p:nvPr/>
        </p:nvPicPr>
        <p:blipFill>
          <a:blip r:embed="rId1"/>
          <a:stretch/>
        </p:blipFill>
        <p:spPr>
          <a:xfrm>
            <a:off x="1202760" y="2850840"/>
            <a:ext cx="5817960" cy="3150720"/>
          </a:xfrm>
          <a:prstGeom prst="rect">
            <a:avLst/>
          </a:prstGeom>
          <a:ln>
            <a:noFill/>
          </a:ln>
        </p:spPr>
      </p:pic>
      <p:pic>
        <p:nvPicPr>
          <p:cNvPr id="481" name="Picture 4" descr=""/>
          <p:cNvPicPr/>
          <p:nvPr/>
        </p:nvPicPr>
        <p:blipFill>
          <a:blip r:embed="rId2"/>
          <a:stretch/>
        </p:blipFill>
        <p:spPr>
          <a:xfrm>
            <a:off x="8424000" y="1993680"/>
            <a:ext cx="1544040" cy="4098240"/>
          </a:xfrm>
          <a:prstGeom prst="rect">
            <a:avLst/>
          </a:prstGeom>
          <a:ln>
            <a:noFill/>
          </a:ln>
        </p:spPr>
      </p:pic>
      <p:sp>
        <p:nvSpPr>
          <p:cNvPr id="482" name="CustomShape 3"/>
          <p:cNvSpPr/>
          <p:nvPr/>
        </p:nvSpPr>
        <p:spPr>
          <a:xfrm>
            <a:off x="8638200" y="6252120"/>
            <a:ext cx="2768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 if I am wrong?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indifferent </a:t>
            </a:r>
            <a:endParaRPr b="0" lang="en-US" sz="4000" spc="-1" strike="noStrike">
              <a:latin typeface="Arial"/>
            </a:endParaRPr>
          </a:p>
        </p:txBody>
      </p:sp>
      <p:sp>
        <p:nvSpPr>
          <p:cNvPr id="484" name="CustomShape 2"/>
          <p:cNvSpPr/>
          <p:nvPr/>
        </p:nvSpPr>
        <p:spPr>
          <a:xfrm>
            <a:off x="1202760" y="2011680"/>
            <a:ext cx="9781560" cy="4203720"/>
          </a:xfrm>
          <a:prstGeom prst="rect">
            <a:avLst/>
          </a:prstGeom>
          <a:noFill/>
          <a:ln>
            <a:noFill/>
          </a:ln>
        </p:spPr>
        <p:style>
          <a:lnRef idx="0"/>
          <a:fillRef idx="0"/>
          <a:effectRef idx="0"/>
          <a:fontRef idx="minor"/>
        </p:style>
      </p:sp>
      <p:pic>
        <p:nvPicPr>
          <p:cNvPr id="485" name="Picture 3" descr=""/>
          <p:cNvPicPr/>
          <p:nvPr/>
        </p:nvPicPr>
        <p:blipFill>
          <a:blip r:embed="rId1"/>
          <a:stretch/>
        </p:blipFill>
        <p:spPr>
          <a:xfrm>
            <a:off x="1202760" y="2850840"/>
            <a:ext cx="5817960" cy="3150720"/>
          </a:xfrm>
          <a:prstGeom prst="rect">
            <a:avLst/>
          </a:prstGeom>
          <a:ln>
            <a:noFill/>
          </a:ln>
        </p:spPr>
      </p:pic>
      <p:pic>
        <p:nvPicPr>
          <p:cNvPr id="486" name="Picture 4" descr=""/>
          <p:cNvPicPr/>
          <p:nvPr/>
        </p:nvPicPr>
        <p:blipFill>
          <a:blip r:embed="rId2"/>
          <a:stretch/>
        </p:blipFill>
        <p:spPr>
          <a:xfrm>
            <a:off x="8424000" y="1993680"/>
            <a:ext cx="1544040" cy="4098240"/>
          </a:xfrm>
          <a:prstGeom prst="rect">
            <a:avLst/>
          </a:prstGeom>
          <a:ln>
            <a:noFill/>
          </a:ln>
        </p:spPr>
      </p:pic>
      <p:sp>
        <p:nvSpPr>
          <p:cNvPr id="487" name="CustomShape 3"/>
          <p:cNvSpPr/>
          <p:nvPr/>
        </p:nvSpPr>
        <p:spPr>
          <a:xfrm>
            <a:off x="8663400" y="6252120"/>
            <a:ext cx="2417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0.001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Conduct a study!</a:t>
            </a:r>
            <a:endParaRPr b="0" lang="en-US" sz="4000" spc="-1" strike="noStrike">
              <a:latin typeface="Arial"/>
            </a:endParaRPr>
          </a:p>
        </p:txBody>
      </p:sp>
      <p:sp>
        <p:nvSpPr>
          <p:cNvPr id="307"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308" name="Picture 2_2" descr="COVID-19: US researchers develop new cheap, DNA vaccine which may offer  protection from deadly virus | Covid News – India TV"/>
          <p:cNvPicPr/>
          <p:nvPr/>
        </p:nvPicPr>
        <p:blipFill>
          <a:blip r:embed="rId1"/>
          <a:stretch/>
        </p:blipFill>
        <p:spPr>
          <a:xfrm>
            <a:off x="3347280" y="2291760"/>
            <a:ext cx="6807600" cy="38257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489" name="CustomShape 2"/>
          <p:cNvSpPr/>
          <p:nvPr/>
        </p:nvSpPr>
        <p:spPr>
          <a:xfrm>
            <a:off x="1202760" y="2011680"/>
            <a:ext cx="9781560" cy="4203720"/>
          </a:xfrm>
          <a:prstGeom prst="rect">
            <a:avLst/>
          </a:prstGeom>
          <a:noFill/>
          <a:ln>
            <a:noFill/>
          </a:ln>
        </p:spPr>
        <p:style>
          <a:lnRef idx="0"/>
          <a:fillRef idx="0"/>
          <a:effectRef idx="0"/>
          <a:fontRef idx="minor"/>
        </p:style>
      </p:sp>
      <p:pic>
        <p:nvPicPr>
          <p:cNvPr id="490" name="Picture 3" descr=""/>
          <p:cNvPicPr/>
          <p:nvPr/>
        </p:nvPicPr>
        <p:blipFill>
          <a:blip r:embed="rId1"/>
          <a:stretch/>
        </p:blipFill>
        <p:spPr>
          <a:xfrm>
            <a:off x="2762640" y="2614320"/>
            <a:ext cx="6072480" cy="381996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1560" cy="1506240"/>
          </a:xfrm>
          <a:prstGeom prst="rect">
            <a:avLst/>
          </a:prstGeom>
          <a:noFill/>
          <a:ln>
            <a:noFill/>
          </a:ln>
        </p:spPr>
        <p:style>
          <a:lnRef idx="0"/>
          <a:fillRef idx="0"/>
          <a:effectRef idx="0"/>
          <a:fontRef idx="minor"/>
        </p:style>
      </p:sp>
      <p:sp>
        <p:nvSpPr>
          <p:cNvPr id="492" name="CustomShape 2"/>
          <p:cNvSpPr/>
          <p:nvPr/>
        </p:nvSpPr>
        <p:spPr>
          <a:xfrm>
            <a:off x="1202760" y="2011680"/>
            <a:ext cx="9781560" cy="4203720"/>
          </a:xfrm>
          <a:prstGeom prst="rect">
            <a:avLst/>
          </a:prstGeom>
          <a:noFill/>
          <a:ln>
            <a:noFill/>
          </a:ln>
        </p:spPr>
        <p:style>
          <a:lnRef idx="0"/>
          <a:fillRef idx="0"/>
          <a:effectRef idx="0"/>
          <a:fontRef idx="minor"/>
        </p:style>
      </p:sp>
      <p:pic>
        <p:nvPicPr>
          <p:cNvPr id="493" name="Picture 3" descr=""/>
          <p:cNvPicPr/>
          <p:nvPr/>
        </p:nvPicPr>
        <p:blipFill>
          <a:blip r:embed="rId1"/>
          <a:stretch/>
        </p:blipFill>
        <p:spPr>
          <a:xfrm>
            <a:off x="1963440" y="2011680"/>
            <a:ext cx="6997680" cy="442260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202760" y="284040"/>
            <a:ext cx="9781560" cy="1506240"/>
          </a:xfrm>
          <a:prstGeom prst="rect">
            <a:avLst/>
          </a:prstGeom>
          <a:noFill/>
          <a:ln>
            <a:noFill/>
          </a:ln>
        </p:spPr>
        <p:style>
          <a:lnRef idx="0"/>
          <a:fillRef idx="0"/>
          <a:effectRef idx="0"/>
          <a:fontRef idx="minor"/>
        </p:style>
      </p:sp>
      <p:sp>
        <p:nvSpPr>
          <p:cNvPr id="495" name="CustomShape 2"/>
          <p:cNvSpPr/>
          <p:nvPr/>
        </p:nvSpPr>
        <p:spPr>
          <a:xfrm>
            <a:off x="1202760" y="2011680"/>
            <a:ext cx="9781560" cy="4203720"/>
          </a:xfrm>
          <a:prstGeom prst="rect">
            <a:avLst/>
          </a:prstGeom>
          <a:noFill/>
          <a:ln>
            <a:noFill/>
          </a:ln>
        </p:spPr>
        <p:style>
          <a:lnRef idx="0"/>
          <a:fillRef idx="0"/>
          <a:effectRef idx="0"/>
          <a:fontRef idx="minor"/>
        </p:style>
      </p:sp>
      <p:pic>
        <p:nvPicPr>
          <p:cNvPr id="496" name="Picture 3" descr=""/>
          <p:cNvPicPr/>
          <p:nvPr/>
        </p:nvPicPr>
        <p:blipFill>
          <a:blip r:embed="rId1"/>
          <a:stretch/>
        </p:blipFill>
        <p:spPr>
          <a:xfrm>
            <a:off x="1397880" y="2581920"/>
            <a:ext cx="9586440" cy="25711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7" name="" descr=""/>
          <p:cNvPicPr/>
          <p:nvPr/>
        </p:nvPicPr>
        <p:blipFill>
          <a:blip r:embed="rId1"/>
          <a:stretch/>
        </p:blipFill>
        <p:spPr>
          <a:xfrm>
            <a:off x="2522160" y="1604520"/>
            <a:ext cx="7146360" cy="3976920"/>
          </a:xfrm>
          <a:prstGeom prst="rect">
            <a:avLst/>
          </a:prstGeom>
          <a:ln>
            <a:noFill/>
          </a:ln>
        </p:spPr>
      </p:pic>
      <p:sp>
        <p:nvSpPr>
          <p:cNvPr id="498"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bayes</a:t>
            </a:r>
            <a:endParaRPr b="0" lang="en-US" sz="4000" spc="-1" strike="noStrike">
              <a:latin typeface="Arial"/>
            </a:endParaRPr>
          </a:p>
        </p:txBody>
      </p:sp>
      <p:sp>
        <p:nvSpPr>
          <p:cNvPr id="500" name="CustomShape 2"/>
          <p:cNvSpPr/>
          <p:nvPr/>
        </p:nvSpPr>
        <p:spPr>
          <a:xfrm>
            <a:off x="1202760" y="2011680"/>
            <a:ext cx="9781560" cy="4203720"/>
          </a:xfrm>
          <a:prstGeom prst="rect">
            <a:avLst/>
          </a:prstGeom>
          <a:noFill/>
          <a:ln>
            <a:noFill/>
          </a:ln>
        </p:spPr>
        <p:style>
          <a:lnRef idx="0"/>
          <a:fillRef idx="0"/>
          <a:effectRef idx="0"/>
          <a:fontRef idx="minor"/>
        </p:style>
      </p:sp>
      <p:pic>
        <p:nvPicPr>
          <p:cNvPr id="501" name="Picture 3" descr=""/>
          <p:cNvPicPr/>
          <p:nvPr/>
        </p:nvPicPr>
        <p:blipFill>
          <a:blip r:embed="rId1"/>
          <a:stretch/>
        </p:blipFill>
        <p:spPr>
          <a:xfrm>
            <a:off x="3125880" y="2274120"/>
            <a:ext cx="5580000" cy="394128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1202760" y="284040"/>
            <a:ext cx="9781560" cy="1506240"/>
          </a:xfrm>
          <a:prstGeom prst="rect">
            <a:avLst/>
          </a:prstGeom>
          <a:noFill/>
          <a:ln>
            <a:noFill/>
          </a:ln>
        </p:spPr>
        <p:style>
          <a:lnRef idx="0"/>
          <a:fillRef idx="0"/>
          <a:effectRef idx="0"/>
          <a:fontRef idx="minor"/>
        </p:style>
      </p:sp>
      <p:sp>
        <p:nvSpPr>
          <p:cNvPr id="503" name="CustomShape 2"/>
          <p:cNvSpPr/>
          <p:nvPr/>
        </p:nvSpPr>
        <p:spPr>
          <a:xfrm>
            <a:off x="1202760" y="2011680"/>
            <a:ext cx="9781560" cy="4203720"/>
          </a:xfrm>
          <a:prstGeom prst="rect">
            <a:avLst/>
          </a:prstGeom>
          <a:noFill/>
          <a:ln>
            <a:noFill/>
          </a:ln>
        </p:spPr>
        <p:style>
          <a:lnRef idx="0"/>
          <a:fillRef idx="0"/>
          <a:effectRef idx="0"/>
          <a:fontRef idx="minor"/>
        </p:style>
      </p:sp>
      <p:pic>
        <p:nvPicPr>
          <p:cNvPr id="504" name="Picture 3" descr=""/>
          <p:cNvPicPr/>
          <p:nvPr/>
        </p:nvPicPr>
        <p:blipFill>
          <a:blip r:embed="rId1"/>
          <a:stretch/>
        </p:blipFill>
        <p:spPr>
          <a:xfrm>
            <a:off x="6673680" y="1792800"/>
            <a:ext cx="2492280" cy="1887480"/>
          </a:xfrm>
          <a:prstGeom prst="rect">
            <a:avLst/>
          </a:prstGeom>
          <a:ln>
            <a:noFill/>
          </a:ln>
        </p:spPr>
      </p:pic>
      <p:pic>
        <p:nvPicPr>
          <p:cNvPr id="505" name="Picture 4" descr=""/>
          <p:cNvPicPr/>
          <p:nvPr/>
        </p:nvPicPr>
        <p:blipFill>
          <a:blip r:embed="rId2"/>
          <a:stretch/>
        </p:blipFill>
        <p:spPr>
          <a:xfrm>
            <a:off x="343080" y="1379520"/>
            <a:ext cx="5580000" cy="394128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1202760" y="284040"/>
            <a:ext cx="9781560" cy="1506240"/>
          </a:xfrm>
          <a:prstGeom prst="rect">
            <a:avLst/>
          </a:prstGeom>
          <a:noFill/>
          <a:ln>
            <a:noFill/>
          </a:ln>
        </p:spPr>
        <p:style>
          <a:lnRef idx="0"/>
          <a:fillRef idx="0"/>
          <a:effectRef idx="0"/>
          <a:fontRef idx="minor"/>
        </p:style>
      </p:sp>
      <p:sp>
        <p:nvSpPr>
          <p:cNvPr id="507" name="CustomShape 2"/>
          <p:cNvSpPr/>
          <p:nvPr/>
        </p:nvSpPr>
        <p:spPr>
          <a:xfrm>
            <a:off x="1202760" y="2011680"/>
            <a:ext cx="9781560" cy="4203720"/>
          </a:xfrm>
          <a:prstGeom prst="rect">
            <a:avLst/>
          </a:prstGeom>
          <a:noFill/>
          <a:ln>
            <a:noFill/>
          </a:ln>
        </p:spPr>
        <p:style>
          <a:lnRef idx="0"/>
          <a:fillRef idx="0"/>
          <a:effectRef idx="0"/>
          <a:fontRef idx="minor"/>
        </p:style>
      </p:sp>
      <p:pic>
        <p:nvPicPr>
          <p:cNvPr id="508" name="Picture 4" descr=""/>
          <p:cNvPicPr/>
          <p:nvPr/>
        </p:nvPicPr>
        <p:blipFill>
          <a:blip r:embed="rId1"/>
          <a:stretch/>
        </p:blipFill>
        <p:spPr>
          <a:xfrm>
            <a:off x="343080" y="1379520"/>
            <a:ext cx="5580000" cy="3941280"/>
          </a:xfrm>
          <a:prstGeom prst="rect">
            <a:avLst/>
          </a:prstGeom>
          <a:ln>
            <a:noFill/>
          </a:ln>
        </p:spPr>
      </p:pic>
      <p:pic>
        <p:nvPicPr>
          <p:cNvPr id="509" name="Picture 5" descr=""/>
          <p:cNvPicPr/>
          <p:nvPr/>
        </p:nvPicPr>
        <p:blipFill>
          <a:blip r:embed="rId2"/>
          <a:stretch/>
        </p:blipFill>
        <p:spPr>
          <a:xfrm>
            <a:off x="6785280" y="1717560"/>
            <a:ext cx="4160520" cy="32648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202760" y="284040"/>
            <a:ext cx="9781560" cy="1506240"/>
          </a:xfrm>
          <a:prstGeom prst="rect">
            <a:avLst/>
          </a:prstGeom>
          <a:noFill/>
          <a:ln>
            <a:noFill/>
          </a:ln>
        </p:spPr>
        <p:style>
          <a:lnRef idx="0"/>
          <a:fillRef idx="0"/>
          <a:effectRef idx="0"/>
          <a:fontRef idx="minor"/>
        </p:style>
      </p:sp>
      <p:sp>
        <p:nvSpPr>
          <p:cNvPr id="511" name="CustomShape 2"/>
          <p:cNvSpPr/>
          <p:nvPr/>
        </p:nvSpPr>
        <p:spPr>
          <a:xfrm>
            <a:off x="1202760" y="2011680"/>
            <a:ext cx="9781560" cy="4203720"/>
          </a:xfrm>
          <a:prstGeom prst="rect">
            <a:avLst/>
          </a:prstGeom>
          <a:noFill/>
          <a:ln>
            <a:noFill/>
          </a:ln>
        </p:spPr>
        <p:style>
          <a:lnRef idx="0"/>
          <a:fillRef idx="0"/>
          <a:effectRef idx="0"/>
          <a:fontRef idx="minor"/>
        </p:style>
      </p:sp>
      <p:pic>
        <p:nvPicPr>
          <p:cNvPr id="512" name="Picture 4" descr=""/>
          <p:cNvPicPr/>
          <p:nvPr/>
        </p:nvPicPr>
        <p:blipFill>
          <a:blip r:embed="rId1"/>
          <a:stretch/>
        </p:blipFill>
        <p:spPr>
          <a:xfrm>
            <a:off x="343080" y="1379520"/>
            <a:ext cx="5580000" cy="3941280"/>
          </a:xfrm>
          <a:prstGeom prst="rect">
            <a:avLst/>
          </a:prstGeom>
          <a:ln>
            <a:noFill/>
          </a:ln>
        </p:spPr>
      </p:pic>
      <p:pic>
        <p:nvPicPr>
          <p:cNvPr id="513" name="Picture 6" descr=""/>
          <p:cNvPicPr/>
          <p:nvPr/>
        </p:nvPicPr>
        <p:blipFill>
          <a:blip r:embed="rId2"/>
          <a:stretch/>
        </p:blipFill>
        <p:spPr>
          <a:xfrm>
            <a:off x="6643080" y="1792800"/>
            <a:ext cx="4341600" cy="36270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1202760" y="284040"/>
            <a:ext cx="9781560" cy="1506240"/>
          </a:xfrm>
          <a:prstGeom prst="rect">
            <a:avLst/>
          </a:prstGeom>
          <a:noFill/>
          <a:ln>
            <a:noFill/>
          </a:ln>
        </p:spPr>
        <p:style>
          <a:lnRef idx="0"/>
          <a:fillRef idx="0"/>
          <a:effectRef idx="0"/>
          <a:fontRef idx="minor"/>
        </p:style>
      </p:sp>
      <p:sp>
        <p:nvSpPr>
          <p:cNvPr id="515" name="CustomShape 2"/>
          <p:cNvSpPr/>
          <p:nvPr/>
        </p:nvSpPr>
        <p:spPr>
          <a:xfrm>
            <a:off x="1202760" y="2011680"/>
            <a:ext cx="9781560" cy="4203720"/>
          </a:xfrm>
          <a:prstGeom prst="rect">
            <a:avLst/>
          </a:prstGeom>
          <a:noFill/>
          <a:ln>
            <a:noFill/>
          </a:ln>
        </p:spPr>
        <p:style>
          <a:lnRef idx="0"/>
          <a:fillRef idx="0"/>
          <a:effectRef idx="0"/>
          <a:fontRef idx="minor"/>
        </p:style>
      </p:sp>
      <p:pic>
        <p:nvPicPr>
          <p:cNvPr id="516" name="Picture 4" descr=""/>
          <p:cNvPicPr/>
          <p:nvPr/>
        </p:nvPicPr>
        <p:blipFill>
          <a:blip r:embed="rId1"/>
          <a:stretch/>
        </p:blipFill>
        <p:spPr>
          <a:xfrm>
            <a:off x="343080" y="1379520"/>
            <a:ext cx="5580000" cy="3941280"/>
          </a:xfrm>
          <a:prstGeom prst="rect">
            <a:avLst/>
          </a:prstGeom>
          <a:ln>
            <a:noFill/>
          </a:ln>
        </p:spPr>
      </p:pic>
      <p:pic>
        <p:nvPicPr>
          <p:cNvPr id="517" name="Picture 5" descr=""/>
          <p:cNvPicPr/>
          <p:nvPr/>
        </p:nvPicPr>
        <p:blipFill>
          <a:blip r:embed="rId2"/>
          <a:stretch/>
        </p:blipFill>
        <p:spPr>
          <a:xfrm>
            <a:off x="6785280" y="2065320"/>
            <a:ext cx="4265280" cy="325548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1202760" y="284040"/>
            <a:ext cx="9781560" cy="1506240"/>
          </a:xfrm>
          <a:prstGeom prst="rect">
            <a:avLst/>
          </a:prstGeom>
          <a:noFill/>
          <a:ln>
            <a:noFill/>
          </a:ln>
        </p:spPr>
        <p:style>
          <a:lnRef idx="0"/>
          <a:fillRef idx="0"/>
          <a:effectRef idx="0"/>
          <a:fontRef idx="minor"/>
        </p:style>
      </p:sp>
      <p:sp>
        <p:nvSpPr>
          <p:cNvPr id="519" name="CustomShape 2"/>
          <p:cNvSpPr/>
          <p:nvPr/>
        </p:nvSpPr>
        <p:spPr>
          <a:xfrm>
            <a:off x="1202760" y="2011680"/>
            <a:ext cx="9781560" cy="4203720"/>
          </a:xfrm>
          <a:prstGeom prst="rect">
            <a:avLst/>
          </a:prstGeom>
          <a:noFill/>
          <a:ln>
            <a:noFill/>
          </a:ln>
        </p:spPr>
        <p:style>
          <a:lnRef idx="0"/>
          <a:fillRef idx="0"/>
          <a:effectRef idx="0"/>
          <a:fontRef idx="minor"/>
        </p:style>
      </p:sp>
      <p:pic>
        <p:nvPicPr>
          <p:cNvPr id="520" name="Picture 4" descr=""/>
          <p:cNvPicPr/>
          <p:nvPr/>
        </p:nvPicPr>
        <p:blipFill>
          <a:blip r:embed="rId1"/>
          <a:stretch/>
        </p:blipFill>
        <p:spPr>
          <a:xfrm>
            <a:off x="343080" y="1379520"/>
            <a:ext cx="5580000" cy="3941280"/>
          </a:xfrm>
          <a:prstGeom prst="rect">
            <a:avLst/>
          </a:prstGeom>
          <a:ln>
            <a:noFill/>
          </a:ln>
        </p:spPr>
      </p:pic>
      <p:pic>
        <p:nvPicPr>
          <p:cNvPr id="521" name="Picture 6" descr=""/>
          <p:cNvPicPr/>
          <p:nvPr/>
        </p:nvPicPr>
        <p:blipFill>
          <a:blip r:embed="rId2"/>
          <a:stretch/>
        </p:blipFill>
        <p:spPr>
          <a:xfrm>
            <a:off x="6197760" y="1836720"/>
            <a:ext cx="5646600" cy="34840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310" name="CustomShape 2"/>
          <p:cNvSpPr/>
          <p:nvPr/>
        </p:nvSpPr>
        <p:spPr>
          <a:xfrm>
            <a:off x="1202400" y="2011680"/>
            <a:ext cx="9780480" cy="42030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4000" spc="-1" strike="noStrike">
                <a:solidFill>
                  <a:srgbClr val="ffffff"/>
                </a:solidFill>
                <a:latin typeface="Corbel"/>
                <a:ea typeface="DejaVu Sans"/>
              </a:rPr>
              <a:t>“</a:t>
            </a:r>
            <a:r>
              <a:rPr b="1" lang="en-US" sz="4000" spc="-1" strike="noStrike" u="sng">
                <a:solidFill>
                  <a:srgbClr val="6eac1c"/>
                </a:solidFill>
                <a:uFillTx/>
                <a:latin typeface="Corbel"/>
                <a:ea typeface="DejaVu Sans"/>
                <a:hlinkClick r:id="rId1"/>
              </a:rPr>
              <a:t>A statewide antibody study estimates that 21% of New York City residents have had the coronavirus, Cuomo says.</a:t>
            </a:r>
            <a:r>
              <a:rPr b="1" lang="en-US" sz="4000" spc="-1" strike="noStrike">
                <a:solidFill>
                  <a:srgbClr val="ffffff"/>
                </a:solidFill>
                <a:latin typeface="Corbel"/>
                <a:ea typeface="DejaVu Sans"/>
              </a:rPr>
              <a:t>”</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202760" y="284040"/>
            <a:ext cx="9781560" cy="1506240"/>
          </a:xfrm>
          <a:prstGeom prst="rect">
            <a:avLst/>
          </a:prstGeom>
          <a:noFill/>
          <a:ln>
            <a:noFill/>
          </a:ln>
        </p:spPr>
        <p:style>
          <a:lnRef idx="0"/>
          <a:fillRef idx="0"/>
          <a:effectRef idx="0"/>
          <a:fontRef idx="minor"/>
        </p:style>
      </p:sp>
      <p:sp>
        <p:nvSpPr>
          <p:cNvPr id="523" name="CustomShape 2"/>
          <p:cNvSpPr/>
          <p:nvPr/>
        </p:nvSpPr>
        <p:spPr>
          <a:xfrm>
            <a:off x="1202760" y="2011680"/>
            <a:ext cx="9781560" cy="4203720"/>
          </a:xfrm>
          <a:prstGeom prst="rect">
            <a:avLst/>
          </a:prstGeom>
          <a:noFill/>
          <a:ln>
            <a:noFill/>
          </a:ln>
        </p:spPr>
        <p:style>
          <a:lnRef idx="0"/>
          <a:fillRef idx="0"/>
          <a:effectRef idx="0"/>
          <a:fontRef idx="minor"/>
        </p:style>
      </p:sp>
      <p:pic>
        <p:nvPicPr>
          <p:cNvPr id="524" name="Picture 4" descr=""/>
          <p:cNvPicPr/>
          <p:nvPr/>
        </p:nvPicPr>
        <p:blipFill>
          <a:blip r:embed="rId1"/>
          <a:stretch/>
        </p:blipFill>
        <p:spPr>
          <a:xfrm>
            <a:off x="343080" y="1379520"/>
            <a:ext cx="5580000" cy="3941280"/>
          </a:xfrm>
          <a:prstGeom prst="rect">
            <a:avLst/>
          </a:prstGeom>
          <a:ln>
            <a:noFill/>
          </a:ln>
        </p:spPr>
      </p:pic>
      <p:pic>
        <p:nvPicPr>
          <p:cNvPr id="525" name="Picture 3" descr=""/>
          <p:cNvPicPr/>
          <p:nvPr/>
        </p:nvPicPr>
        <p:blipFill>
          <a:blip r:embed="rId2"/>
          <a:stretch/>
        </p:blipFill>
        <p:spPr>
          <a:xfrm>
            <a:off x="6293160" y="1260360"/>
            <a:ext cx="5551200" cy="417960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t>
            </a:r>
            <a:endParaRPr b="0" lang="en-US" sz="4000" spc="-1" strike="noStrike">
              <a:latin typeface="Arial"/>
            </a:endParaRPr>
          </a:p>
        </p:txBody>
      </p:sp>
      <p:sp>
        <p:nvSpPr>
          <p:cNvPr id="527" name="CustomShape 2"/>
          <p:cNvSpPr/>
          <p:nvPr/>
        </p:nvSpPr>
        <p:spPr>
          <a:xfrm>
            <a:off x="1202760" y="2011680"/>
            <a:ext cx="9781560" cy="4203720"/>
          </a:xfrm>
          <a:prstGeom prst="rect">
            <a:avLst/>
          </a:prstGeom>
          <a:noFill/>
          <a:ln>
            <a:noFill/>
          </a:ln>
        </p:spPr>
        <p:style>
          <a:lnRef idx="0"/>
          <a:fillRef idx="0"/>
          <a:effectRef idx="0"/>
          <a:fontRef idx="minor"/>
        </p:style>
      </p:sp>
      <p:pic>
        <p:nvPicPr>
          <p:cNvPr id="528" name="Picture 4" descr=""/>
          <p:cNvPicPr/>
          <p:nvPr/>
        </p:nvPicPr>
        <p:blipFill>
          <a:blip r:embed="rId1"/>
          <a:stretch/>
        </p:blipFill>
        <p:spPr>
          <a:xfrm>
            <a:off x="343080" y="1379520"/>
            <a:ext cx="5580000" cy="3941280"/>
          </a:xfrm>
          <a:prstGeom prst="rect">
            <a:avLst/>
          </a:prstGeom>
          <a:ln>
            <a:noFill/>
          </a:ln>
        </p:spPr>
      </p:pic>
      <p:pic>
        <p:nvPicPr>
          <p:cNvPr id="529" name="Picture 3" descr=""/>
          <p:cNvPicPr/>
          <p:nvPr/>
        </p:nvPicPr>
        <p:blipFill>
          <a:blip r:embed="rId2"/>
          <a:stretch/>
        </p:blipFill>
        <p:spPr>
          <a:xfrm>
            <a:off x="6293160" y="1353240"/>
            <a:ext cx="5551200" cy="4179600"/>
          </a:xfrm>
          <a:prstGeom prst="rect">
            <a:avLst/>
          </a:prstGeom>
          <a:ln>
            <a:noFill/>
          </a:ln>
        </p:spPr>
      </p:pic>
      <p:pic>
        <p:nvPicPr>
          <p:cNvPr id="530" name="Picture 5" descr=""/>
          <p:cNvPicPr/>
          <p:nvPr/>
        </p:nvPicPr>
        <p:blipFill>
          <a:blip r:embed="rId3"/>
          <a:stretch/>
        </p:blipFill>
        <p:spPr>
          <a:xfrm>
            <a:off x="6434640" y="5825160"/>
            <a:ext cx="4979880" cy="7880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1202760" y="284040"/>
            <a:ext cx="9781560" cy="1506240"/>
          </a:xfrm>
          <a:prstGeom prst="rect">
            <a:avLst/>
          </a:prstGeom>
          <a:noFill/>
          <a:ln>
            <a:noFill/>
          </a:ln>
        </p:spPr>
        <p:style>
          <a:lnRef idx="0"/>
          <a:fillRef idx="0"/>
          <a:effectRef idx="0"/>
          <a:fontRef idx="minor"/>
        </p:style>
      </p:sp>
      <p:sp>
        <p:nvSpPr>
          <p:cNvPr id="532" name="CustomShape 2"/>
          <p:cNvSpPr/>
          <p:nvPr/>
        </p:nvSpPr>
        <p:spPr>
          <a:xfrm>
            <a:off x="1202760" y="2011680"/>
            <a:ext cx="9781560" cy="4203720"/>
          </a:xfrm>
          <a:prstGeom prst="rect">
            <a:avLst/>
          </a:prstGeom>
          <a:noFill/>
          <a:ln>
            <a:noFill/>
          </a:ln>
        </p:spPr>
        <p:style>
          <a:lnRef idx="0"/>
          <a:fillRef idx="0"/>
          <a:effectRef idx="0"/>
          <a:fontRef idx="minor"/>
        </p:style>
      </p:sp>
      <p:pic>
        <p:nvPicPr>
          <p:cNvPr id="533" name="Picture 7" descr=""/>
          <p:cNvPicPr/>
          <p:nvPr/>
        </p:nvPicPr>
        <p:blipFill>
          <a:blip r:embed="rId1"/>
          <a:stretch/>
        </p:blipFill>
        <p:spPr>
          <a:xfrm>
            <a:off x="485640" y="1463400"/>
            <a:ext cx="11216160" cy="492264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1202760" y="284040"/>
            <a:ext cx="9781560" cy="1506240"/>
          </a:xfrm>
          <a:prstGeom prst="rect">
            <a:avLst/>
          </a:prstGeom>
          <a:noFill/>
          <a:ln>
            <a:noFill/>
          </a:ln>
        </p:spPr>
        <p:style>
          <a:lnRef idx="0"/>
          <a:fillRef idx="0"/>
          <a:effectRef idx="0"/>
          <a:fontRef idx="minor"/>
        </p:style>
      </p:sp>
      <p:sp>
        <p:nvSpPr>
          <p:cNvPr id="535" name="CustomShape 2"/>
          <p:cNvSpPr/>
          <p:nvPr/>
        </p:nvSpPr>
        <p:spPr>
          <a:xfrm>
            <a:off x="1202760" y="2011680"/>
            <a:ext cx="9781560" cy="4203720"/>
          </a:xfrm>
          <a:prstGeom prst="rect">
            <a:avLst/>
          </a:prstGeom>
          <a:noFill/>
          <a:ln>
            <a:noFill/>
          </a:ln>
        </p:spPr>
        <p:style>
          <a:lnRef idx="0"/>
          <a:fillRef idx="0"/>
          <a:effectRef idx="0"/>
          <a:fontRef idx="minor"/>
        </p:style>
      </p:sp>
      <p:pic>
        <p:nvPicPr>
          <p:cNvPr id="536" name="Picture 3" descr=""/>
          <p:cNvPicPr/>
          <p:nvPr/>
        </p:nvPicPr>
        <p:blipFill>
          <a:blip r:embed="rId1"/>
          <a:stretch/>
        </p:blipFill>
        <p:spPr>
          <a:xfrm>
            <a:off x="287640" y="1666440"/>
            <a:ext cx="11901960" cy="48938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1202760" y="284040"/>
            <a:ext cx="9781560" cy="1506240"/>
          </a:xfrm>
          <a:prstGeom prst="rect">
            <a:avLst/>
          </a:prstGeom>
          <a:noFill/>
          <a:ln>
            <a:noFill/>
          </a:ln>
        </p:spPr>
        <p:style>
          <a:lnRef idx="0"/>
          <a:fillRef idx="0"/>
          <a:effectRef idx="0"/>
          <a:fontRef idx="minor"/>
        </p:style>
      </p:sp>
      <p:sp>
        <p:nvSpPr>
          <p:cNvPr id="538" name="CustomShape 2"/>
          <p:cNvSpPr/>
          <p:nvPr/>
        </p:nvSpPr>
        <p:spPr>
          <a:xfrm>
            <a:off x="1202760" y="2011680"/>
            <a:ext cx="9781560" cy="4203720"/>
          </a:xfrm>
          <a:prstGeom prst="rect">
            <a:avLst/>
          </a:prstGeom>
          <a:noFill/>
          <a:ln>
            <a:noFill/>
          </a:ln>
        </p:spPr>
        <p:style>
          <a:lnRef idx="0"/>
          <a:fillRef idx="0"/>
          <a:effectRef idx="0"/>
          <a:fontRef idx="minor"/>
        </p:style>
      </p:sp>
      <p:pic>
        <p:nvPicPr>
          <p:cNvPr id="539" name="Picture 3" descr=""/>
          <p:cNvPicPr/>
          <p:nvPr/>
        </p:nvPicPr>
        <p:blipFill>
          <a:blip r:embed="rId1"/>
          <a:stretch/>
        </p:blipFill>
        <p:spPr>
          <a:xfrm>
            <a:off x="974160" y="1792800"/>
            <a:ext cx="11051280" cy="48751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1202760" y="284040"/>
            <a:ext cx="9781560" cy="1506240"/>
          </a:xfrm>
          <a:prstGeom prst="rect">
            <a:avLst/>
          </a:prstGeom>
          <a:noFill/>
          <a:ln>
            <a:noFill/>
          </a:ln>
        </p:spPr>
        <p:style>
          <a:lnRef idx="0"/>
          <a:fillRef idx="0"/>
          <a:effectRef idx="0"/>
          <a:fontRef idx="minor"/>
        </p:style>
      </p:sp>
      <p:sp>
        <p:nvSpPr>
          <p:cNvPr id="541" name="CustomShape 2"/>
          <p:cNvSpPr/>
          <p:nvPr/>
        </p:nvSpPr>
        <p:spPr>
          <a:xfrm>
            <a:off x="1202760" y="2011680"/>
            <a:ext cx="9781560" cy="4203720"/>
          </a:xfrm>
          <a:prstGeom prst="rect">
            <a:avLst/>
          </a:prstGeom>
          <a:noFill/>
          <a:ln>
            <a:noFill/>
          </a:ln>
        </p:spPr>
        <p:style>
          <a:lnRef idx="0"/>
          <a:fillRef idx="0"/>
          <a:effectRef idx="0"/>
          <a:fontRef idx="minor"/>
        </p:style>
      </p:sp>
      <p:pic>
        <p:nvPicPr>
          <p:cNvPr id="542" name="Picture 3" descr=""/>
          <p:cNvPicPr/>
          <p:nvPr/>
        </p:nvPicPr>
        <p:blipFill>
          <a:blip r:embed="rId1"/>
          <a:stretch/>
        </p:blipFill>
        <p:spPr>
          <a:xfrm>
            <a:off x="315720" y="1547280"/>
            <a:ext cx="11556000" cy="513216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1202760" y="284040"/>
            <a:ext cx="9781560" cy="1506240"/>
          </a:xfrm>
          <a:prstGeom prst="rect">
            <a:avLst/>
          </a:prstGeom>
          <a:noFill/>
          <a:ln>
            <a:noFill/>
          </a:ln>
        </p:spPr>
        <p:style>
          <a:lnRef idx="0"/>
          <a:fillRef idx="0"/>
          <a:effectRef idx="0"/>
          <a:fontRef idx="minor"/>
        </p:style>
      </p:sp>
      <p:sp>
        <p:nvSpPr>
          <p:cNvPr id="544" name="CustomShape 2"/>
          <p:cNvSpPr/>
          <p:nvPr/>
        </p:nvSpPr>
        <p:spPr>
          <a:xfrm>
            <a:off x="1202760" y="2011680"/>
            <a:ext cx="9781560" cy="4203720"/>
          </a:xfrm>
          <a:prstGeom prst="rect">
            <a:avLst/>
          </a:prstGeom>
          <a:noFill/>
          <a:ln>
            <a:noFill/>
          </a:ln>
        </p:spPr>
        <p:style>
          <a:lnRef idx="0"/>
          <a:fillRef idx="0"/>
          <a:effectRef idx="0"/>
          <a:fontRef idx="minor"/>
        </p:style>
      </p:sp>
      <p:pic>
        <p:nvPicPr>
          <p:cNvPr id="545" name="Picture 3" descr=""/>
          <p:cNvPicPr/>
          <p:nvPr/>
        </p:nvPicPr>
        <p:blipFill>
          <a:blip r:embed="rId1"/>
          <a:stretch/>
        </p:blipFill>
        <p:spPr>
          <a:xfrm>
            <a:off x="0" y="1509480"/>
            <a:ext cx="11228760" cy="520848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202760" y="284040"/>
            <a:ext cx="9781560" cy="1506240"/>
          </a:xfrm>
          <a:prstGeom prst="rect">
            <a:avLst/>
          </a:prstGeom>
          <a:noFill/>
          <a:ln>
            <a:noFill/>
          </a:ln>
        </p:spPr>
        <p:style>
          <a:lnRef idx="0"/>
          <a:fillRef idx="0"/>
          <a:effectRef idx="0"/>
          <a:fontRef idx="minor"/>
        </p:style>
      </p:sp>
      <p:sp>
        <p:nvSpPr>
          <p:cNvPr id="547" name="CustomShape 2"/>
          <p:cNvSpPr/>
          <p:nvPr/>
        </p:nvSpPr>
        <p:spPr>
          <a:xfrm>
            <a:off x="1202760" y="2011680"/>
            <a:ext cx="9781560" cy="4203720"/>
          </a:xfrm>
          <a:prstGeom prst="rect">
            <a:avLst/>
          </a:prstGeom>
          <a:noFill/>
          <a:ln>
            <a:noFill/>
          </a:ln>
        </p:spPr>
        <p:style>
          <a:lnRef idx="0"/>
          <a:fillRef idx="0"/>
          <a:effectRef idx="0"/>
          <a:fontRef idx="minor"/>
        </p:style>
      </p:sp>
      <p:pic>
        <p:nvPicPr>
          <p:cNvPr id="548" name="Picture 3" descr=""/>
          <p:cNvPicPr/>
          <p:nvPr/>
        </p:nvPicPr>
        <p:blipFill>
          <a:blip r:embed="rId1"/>
          <a:stretch/>
        </p:blipFill>
        <p:spPr>
          <a:xfrm>
            <a:off x="703080" y="2778840"/>
            <a:ext cx="10781280" cy="34365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1202760" y="284040"/>
            <a:ext cx="9781560" cy="1506240"/>
          </a:xfrm>
          <a:prstGeom prst="rect">
            <a:avLst/>
          </a:prstGeom>
          <a:noFill/>
          <a:ln>
            <a:noFill/>
          </a:ln>
        </p:spPr>
        <p:style>
          <a:lnRef idx="0"/>
          <a:fillRef idx="0"/>
          <a:effectRef idx="0"/>
          <a:fontRef idx="minor"/>
        </p:style>
      </p:sp>
      <p:sp>
        <p:nvSpPr>
          <p:cNvPr id="550" name="CustomShape 2"/>
          <p:cNvSpPr/>
          <p:nvPr/>
        </p:nvSpPr>
        <p:spPr>
          <a:xfrm>
            <a:off x="1202760" y="2011680"/>
            <a:ext cx="9781560" cy="4203720"/>
          </a:xfrm>
          <a:prstGeom prst="rect">
            <a:avLst/>
          </a:prstGeom>
          <a:noFill/>
          <a:ln>
            <a:noFill/>
          </a:ln>
        </p:spPr>
        <p:style>
          <a:lnRef idx="0"/>
          <a:fillRef idx="0"/>
          <a:effectRef idx="0"/>
          <a:fontRef idx="minor"/>
        </p:style>
      </p:sp>
      <p:pic>
        <p:nvPicPr>
          <p:cNvPr id="551" name="Picture 3" descr=""/>
          <p:cNvPicPr/>
          <p:nvPr/>
        </p:nvPicPr>
        <p:blipFill>
          <a:blip r:embed="rId1"/>
          <a:stretch/>
        </p:blipFill>
        <p:spPr>
          <a:xfrm>
            <a:off x="1071000" y="2190600"/>
            <a:ext cx="10047600" cy="24742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1202760" y="284040"/>
            <a:ext cx="9781560" cy="1506240"/>
          </a:xfrm>
          <a:prstGeom prst="rect">
            <a:avLst/>
          </a:prstGeom>
          <a:noFill/>
          <a:ln>
            <a:noFill/>
          </a:ln>
        </p:spPr>
        <p:style>
          <a:lnRef idx="0"/>
          <a:fillRef idx="0"/>
          <a:effectRef idx="0"/>
          <a:fontRef idx="minor"/>
        </p:style>
      </p:sp>
      <p:sp>
        <p:nvSpPr>
          <p:cNvPr id="553" name="CustomShape 2"/>
          <p:cNvSpPr/>
          <p:nvPr/>
        </p:nvSpPr>
        <p:spPr>
          <a:xfrm>
            <a:off x="1202760" y="2011680"/>
            <a:ext cx="9781560" cy="4203720"/>
          </a:xfrm>
          <a:prstGeom prst="rect">
            <a:avLst/>
          </a:prstGeom>
          <a:noFill/>
          <a:ln>
            <a:noFill/>
          </a:ln>
        </p:spPr>
        <p:style>
          <a:lnRef idx="0"/>
          <a:fillRef idx="0"/>
          <a:effectRef idx="0"/>
          <a:fontRef idx="minor"/>
        </p:style>
      </p:sp>
      <p:pic>
        <p:nvPicPr>
          <p:cNvPr id="554" name="Picture 3" descr=""/>
          <p:cNvPicPr/>
          <p:nvPr/>
        </p:nvPicPr>
        <p:blipFill>
          <a:blip r:embed="rId1"/>
          <a:stretch/>
        </p:blipFill>
        <p:spPr>
          <a:xfrm>
            <a:off x="1547280" y="2833560"/>
            <a:ext cx="9095040" cy="1188360"/>
          </a:xfrm>
          <a:prstGeom prst="rect">
            <a:avLst/>
          </a:prstGeom>
          <a:ln>
            <a:noFill/>
          </a:ln>
        </p:spPr>
      </p:pic>
      <p:sp>
        <p:nvSpPr>
          <p:cNvPr id="555" name="CustomShape 3"/>
          <p:cNvSpPr/>
          <p:nvPr/>
        </p:nvSpPr>
        <p:spPr>
          <a:xfrm>
            <a:off x="5508360" y="4752000"/>
            <a:ext cx="240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Trust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312" name="CustomShape 2"/>
          <p:cNvSpPr/>
          <p:nvPr/>
        </p:nvSpPr>
        <p:spPr>
          <a:xfrm>
            <a:off x="1202400" y="2011680"/>
            <a:ext cx="9780480" cy="4203000"/>
          </a:xfrm>
          <a:prstGeom prst="rect">
            <a:avLst/>
          </a:prstGeom>
          <a:noFill/>
          <a:ln>
            <a:noFill/>
          </a:ln>
        </p:spPr>
        <p:style>
          <a:lnRef idx="0"/>
          <a:fillRef idx="0"/>
          <a:effectRef idx="0"/>
          <a:fontRef idx="minor"/>
        </p:style>
      </p:sp>
      <p:pic>
        <p:nvPicPr>
          <p:cNvPr id="313" name="Picture 3_7" descr=""/>
          <p:cNvPicPr/>
          <p:nvPr/>
        </p:nvPicPr>
        <p:blipFill>
          <a:blip r:embed="rId1"/>
          <a:stretch/>
        </p:blipFill>
        <p:spPr>
          <a:xfrm>
            <a:off x="2669760" y="2011680"/>
            <a:ext cx="6846120" cy="44456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1202760" y="284040"/>
            <a:ext cx="9781560" cy="1506240"/>
          </a:xfrm>
          <a:prstGeom prst="rect">
            <a:avLst/>
          </a:prstGeom>
          <a:noFill/>
          <a:ln>
            <a:noFill/>
          </a:ln>
        </p:spPr>
        <p:style>
          <a:lnRef idx="0"/>
          <a:fillRef idx="0"/>
          <a:effectRef idx="0"/>
          <a:fontRef idx="minor"/>
        </p:style>
      </p:sp>
      <p:sp>
        <p:nvSpPr>
          <p:cNvPr id="557" name="CustomShape 2"/>
          <p:cNvSpPr/>
          <p:nvPr/>
        </p:nvSpPr>
        <p:spPr>
          <a:xfrm>
            <a:off x="1202760" y="2011680"/>
            <a:ext cx="9781560" cy="4203720"/>
          </a:xfrm>
          <a:prstGeom prst="rect">
            <a:avLst/>
          </a:prstGeom>
          <a:noFill/>
          <a:ln>
            <a:noFill/>
          </a:ln>
        </p:spPr>
        <p:style>
          <a:lnRef idx="0"/>
          <a:fillRef idx="0"/>
          <a:effectRef idx="0"/>
          <a:fontRef idx="minor"/>
        </p:style>
      </p:sp>
      <p:pic>
        <p:nvPicPr>
          <p:cNvPr id="558" name="Picture 3" descr=""/>
          <p:cNvPicPr/>
          <p:nvPr/>
        </p:nvPicPr>
        <p:blipFill>
          <a:blip r:embed="rId1"/>
          <a:stretch/>
        </p:blipFill>
        <p:spPr>
          <a:xfrm>
            <a:off x="1547280" y="2833560"/>
            <a:ext cx="9095040" cy="1188360"/>
          </a:xfrm>
          <a:prstGeom prst="rect">
            <a:avLst/>
          </a:prstGeom>
          <a:ln>
            <a:noFill/>
          </a:ln>
        </p:spPr>
      </p:pic>
      <p:sp>
        <p:nvSpPr>
          <p:cNvPr id="559" name="CustomShape 3"/>
          <p:cNvSpPr/>
          <p:nvPr/>
        </p:nvSpPr>
        <p:spPr>
          <a:xfrm>
            <a:off x="4893120" y="4114800"/>
            <a:ext cx="240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pic>
        <p:nvPicPr>
          <p:cNvPr id="560" name="Picture 5" descr=""/>
          <p:cNvPicPr/>
          <p:nvPr/>
        </p:nvPicPr>
        <p:blipFill>
          <a:blip r:embed="rId2"/>
          <a:stretch/>
        </p:blipFill>
        <p:spPr>
          <a:xfrm>
            <a:off x="1879920" y="4667040"/>
            <a:ext cx="9104760" cy="1073880"/>
          </a:xfrm>
          <a:prstGeom prst="rect">
            <a:avLst/>
          </a:prstGeom>
          <a:ln>
            <a:noFill/>
          </a:ln>
        </p:spPr>
      </p:pic>
      <p:pic>
        <p:nvPicPr>
          <p:cNvPr id="561" name="Picture 6" descr=""/>
          <p:cNvPicPr/>
          <p:nvPr/>
        </p:nvPicPr>
        <p:blipFill>
          <a:blip r:embed="rId3"/>
          <a:stretch/>
        </p:blipFill>
        <p:spPr>
          <a:xfrm>
            <a:off x="3017520" y="5926320"/>
            <a:ext cx="3465000" cy="8550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Love redundancy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563" name="CustomShape 2"/>
          <p:cNvSpPr/>
          <p:nvPr/>
        </p:nvSpPr>
        <p:spPr>
          <a:xfrm>
            <a:off x="1202760" y="2011680"/>
            <a:ext cx="9781560" cy="4203720"/>
          </a:xfrm>
          <a:prstGeom prst="rect">
            <a:avLst/>
          </a:prstGeom>
          <a:noFill/>
          <a:ln>
            <a:noFill/>
          </a:ln>
        </p:spPr>
        <p:style>
          <a:lnRef idx="0"/>
          <a:fillRef idx="0"/>
          <a:effectRef idx="0"/>
          <a:fontRef idx="minor"/>
        </p:style>
      </p:sp>
      <p:pic>
        <p:nvPicPr>
          <p:cNvPr id="564" name="Picture 3" descr=""/>
          <p:cNvPicPr/>
          <p:nvPr/>
        </p:nvPicPr>
        <p:blipFill>
          <a:blip r:embed="rId1"/>
          <a:stretch/>
        </p:blipFill>
        <p:spPr>
          <a:xfrm>
            <a:off x="1547280" y="2833560"/>
            <a:ext cx="9095040" cy="1188360"/>
          </a:xfrm>
          <a:prstGeom prst="rect">
            <a:avLst/>
          </a:prstGeom>
          <a:ln>
            <a:noFill/>
          </a:ln>
        </p:spPr>
      </p:pic>
      <p:sp>
        <p:nvSpPr>
          <p:cNvPr id="565" name="CustomShape 3"/>
          <p:cNvSpPr/>
          <p:nvPr/>
        </p:nvSpPr>
        <p:spPr>
          <a:xfrm>
            <a:off x="4893120" y="4114800"/>
            <a:ext cx="240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Any redundancy?</a:t>
            </a:r>
            <a:endParaRPr b="0" lang="en-US" sz="1800" spc="-1" strike="noStrike">
              <a:latin typeface="Arial"/>
            </a:endParaRPr>
          </a:p>
        </p:txBody>
      </p:sp>
      <p:pic>
        <p:nvPicPr>
          <p:cNvPr id="566" name="Picture 5" descr=""/>
          <p:cNvPicPr/>
          <p:nvPr/>
        </p:nvPicPr>
        <p:blipFill>
          <a:blip r:embed="rId2"/>
          <a:stretch/>
        </p:blipFill>
        <p:spPr>
          <a:xfrm>
            <a:off x="1879920" y="4667040"/>
            <a:ext cx="9104760" cy="10738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Try it yourself</a:t>
            </a:r>
            <a:endParaRPr b="0" lang="en-US" sz="4000" spc="-1" strike="noStrike">
              <a:latin typeface="Arial"/>
            </a:endParaRPr>
          </a:p>
        </p:txBody>
      </p:sp>
      <p:sp>
        <p:nvSpPr>
          <p:cNvPr id="568" name="CustomShape 2"/>
          <p:cNvSpPr/>
          <p:nvPr/>
        </p:nvSpPr>
        <p:spPr>
          <a:xfrm>
            <a:off x="1202760" y="2011680"/>
            <a:ext cx="9781560" cy="4203720"/>
          </a:xfrm>
          <a:prstGeom prst="rect">
            <a:avLst/>
          </a:prstGeom>
          <a:noFill/>
          <a:ln>
            <a:noFill/>
          </a:ln>
        </p:spPr>
        <p:style>
          <a:lnRef idx="0"/>
          <a:fillRef idx="0"/>
          <a:effectRef idx="0"/>
          <a:fontRef idx="minor"/>
        </p:style>
      </p:sp>
      <p:pic>
        <p:nvPicPr>
          <p:cNvPr id="569" name="Picture 4" descr=""/>
          <p:cNvPicPr/>
          <p:nvPr/>
        </p:nvPicPr>
        <p:blipFill>
          <a:blip r:embed="rId1"/>
          <a:stretch/>
        </p:blipFill>
        <p:spPr>
          <a:xfrm>
            <a:off x="343080" y="1379520"/>
            <a:ext cx="5580000" cy="3941280"/>
          </a:xfrm>
          <a:prstGeom prst="rect">
            <a:avLst/>
          </a:prstGeom>
          <a:ln>
            <a:noFill/>
          </a:ln>
        </p:spPr>
      </p:pic>
      <p:pic>
        <p:nvPicPr>
          <p:cNvPr id="570" name="Picture 3" descr=""/>
          <p:cNvPicPr/>
          <p:nvPr/>
        </p:nvPicPr>
        <p:blipFill>
          <a:blip r:embed="rId2"/>
          <a:stretch/>
        </p:blipFill>
        <p:spPr>
          <a:xfrm>
            <a:off x="6293160" y="1353240"/>
            <a:ext cx="5551200" cy="4179600"/>
          </a:xfrm>
          <a:prstGeom prst="rect">
            <a:avLst/>
          </a:prstGeom>
          <a:ln>
            <a:noFill/>
          </a:ln>
        </p:spPr>
      </p:pic>
      <p:sp>
        <p:nvSpPr>
          <p:cNvPr id="571" name="CustomShape 3"/>
          <p:cNvSpPr/>
          <p:nvPr/>
        </p:nvSpPr>
        <p:spPr>
          <a:xfrm>
            <a:off x="7392960" y="5956200"/>
            <a:ext cx="41054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P(love c | no love 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573" name="CustomShape 2"/>
          <p:cNvSpPr/>
          <p:nvPr/>
        </p:nvSpPr>
        <p:spPr>
          <a:xfrm>
            <a:off x="1202760" y="2011680"/>
            <a:ext cx="9781560" cy="4203720"/>
          </a:xfrm>
          <a:prstGeom prst="rect">
            <a:avLst/>
          </a:prstGeom>
          <a:noFill/>
          <a:ln>
            <a:noFill/>
          </a:ln>
        </p:spPr>
        <p:style>
          <a:lnRef idx="0"/>
          <a:fillRef idx="0"/>
          <a:effectRef idx="0"/>
          <a:fontRef idx="minor"/>
        </p:style>
      </p:sp>
      <p:pic>
        <p:nvPicPr>
          <p:cNvPr id="574" name="Picture 4" descr=""/>
          <p:cNvPicPr/>
          <p:nvPr/>
        </p:nvPicPr>
        <p:blipFill>
          <a:blip r:embed="rId1"/>
          <a:stretch/>
        </p:blipFill>
        <p:spPr>
          <a:xfrm>
            <a:off x="343080" y="1379520"/>
            <a:ext cx="5580000" cy="3941280"/>
          </a:xfrm>
          <a:prstGeom prst="rect">
            <a:avLst/>
          </a:prstGeom>
          <a:ln>
            <a:noFill/>
          </a:ln>
        </p:spPr>
      </p:pic>
      <p:pic>
        <p:nvPicPr>
          <p:cNvPr id="575" name="Picture 3" descr=""/>
          <p:cNvPicPr/>
          <p:nvPr/>
        </p:nvPicPr>
        <p:blipFill>
          <a:blip r:embed="rId2"/>
          <a:stretch/>
        </p:blipFill>
        <p:spPr>
          <a:xfrm>
            <a:off x="6293160" y="1353240"/>
            <a:ext cx="5551200" cy="4179600"/>
          </a:xfrm>
          <a:prstGeom prst="rect">
            <a:avLst/>
          </a:prstGeom>
          <a:ln>
            <a:noFill/>
          </a:ln>
        </p:spPr>
      </p:pic>
      <p:sp>
        <p:nvSpPr>
          <p:cNvPr id="576" name="CustomShape 3"/>
          <p:cNvSpPr/>
          <p:nvPr/>
        </p:nvSpPr>
        <p:spPr>
          <a:xfrm>
            <a:off x="797040" y="6033240"/>
            <a:ext cx="527292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P(love c | no love s) = 4/7</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1202760" y="284040"/>
            <a:ext cx="9781560" cy="1506240"/>
          </a:xfrm>
          <a:prstGeom prst="rect">
            <a:avLst/>
          </a:prstGeom>
          <a:noFill/>
          <a:ln>
            <a:noFill/>
          </a:ln>
        </p:spPr>
        <p:style>
          <a:lnRef idx="0"/>
          <a:fillRef idx="0"/>
          <a:effectRef idx="0"/>
          <a:fontRef idx="minor"/>
        </p:style>
      </p:sp>
      <p:sp>
        <p:nvSpPr>
          <p:cNvPr id="578" name="CustomShape 2"/>
          <p:cNvSpPr/>
          <p:nvPr/>
        </p:nvSpPr>
        <p:spPr>
          <a:xfrm>
            <a:off x="1202760" y="2011680"/>
            <a:ext cx="9781560" cy="4203720"/>
          </a:xfrm>
          <a:prstGeom prst="rect">
            <a:avLst/>
          </a:prstGeom>
          <a:noFill/>
          <a:ln>
            <a:noFill/>
          </a:ln>
        </p:spPr>
        <p:style>
          <a:lnRef idx="0"/>
          <a:fillRef idx="0"/>
          <a:effectRef idx="0"/>
          <a:fontRef idx="minor"/>
        </p:style>
      </p:sp>
      <p:pic>
        <p:nvPicPr>
          <p:cNvPr id="579" name="Picture 4" descr=""/>
          <p:cNvPicPr/>
          <p:nvPr/>
        </p:nvPicPr>
        <p:blipFill>
          <a:blip r:embed="rId1"/>
          <a:stretch/>
        </p:blipFill>
        <p:spPr>
          <a:xfrm>
            <a:off x="188640" y="1910520"/>
            <a:ext cx="11810160" cy="48178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0" name="Picture 4" descr=""/>
          <p:cNvPicPr/>
          <p:nvPr/>
        </p:nvPicPr>
        <p:blipFill>
          <a:blip r:embed="rId1"/>
          <a:stretch/>
        </p:blipFill>
        <p:spPr>
          <a:xfrm>
            <a:off x="1202400" y="2491200"/>
            <a:ext cx="9781560" cy="3243960"/>
          </a:xfrm>
          <a:prstGeom prst="rect">
            <a:avLst/>
          </a:prstGeom>
          <a:ln>
            <a:noFill/>
          </a:ln>
        </p:spPr>
      </p:pic>
      <p:sp>
        <p:nvSpPr>
          <p:cNvPr id="581" name="CustomShape 1"/>
          <p:cNvSpPr/>
          <p:nvPr/>
        </p:nvSpPr>
        <p:spPr>
          <a:xfrm>
            <a:off x="1204200" y="284040"/>
            <a:ext cx="9781560" cy="15062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4000" spc="-1" strike="noStrike">
                <a:solidFill>
                  <a:srgbClr val="ffffff"/>
                </a:solidFill>
                <a:latin typeface="Corbel"/>
                <a:ea typeface="DejaVu Sans"/>
              </a:rPr>
              <a:t>That easy?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1202760" y="284040"/>
            <a:ext cx="9781560" cy="1506240"/>
          </a:xfrm>
          <a:prstGeom prst="rect">
            <a:avLst/>
          </a:prstGeom>
          <a:noFill/>
          <a:ln>
            <a:noFill/>
          </a:ln>
        </p:spPr>
        <p:style>
          <a:lnRef idx="0"/>
          <a:fillRef idx="0"/>
          <a:effectRef idx="0"/>
          <a:fontRef idx="minor"/>
        </p:style>
      </p:sp>
      <p:sp>
        <p:nvSpPr>
          <p:cNvPr id="583" name="CustomShape 2"/>
          <p:cNvSpPr/>
          <p:nvPr/>
        </p:nvSpPr>
        <p:spPr>
          <a:xfrm>
            <a:off x="1202760" y="2011680"/>
            <a:ext cx="9781560" cy="4203720"/>
          </a:xfrm>
          <a:prstGeom prst="rect">
            <a:avLst/>
          </a:prstGeom>
          <a:noFill/>
          <a:ln>
            <a:noFill/>
          </a:ln>
        </p:spPr>
        <p:style>
          <a:lnRef idx="0"/>
          <a:fillRef idx="0"/>
          <a:effectRef idx="0"/>
          <a:fontRef idx="minor"/>
        </p:style>
      </p:sp>
      <p:pic>
        <p:nvPicPr>
          <p:cNvPr id="584" name="Picture 4" descr=""/>
          <p:cNvPicPr/>
          <p:nvPr/>
        </p:nvPicPr>
        <p:blipFill>
          <a:blip r:embed="rId1"/>
          <a:stretch/>
        </p:blipFill>
        <p:spPr>
          <a:xfrm>
            <a:off x="1370880" y="2157120"/>
            <a:ext cx="9447480" cy="254088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586" name="CustomShape 2"/>
          <p:cNvSpPr/>
          <p:nvPr/>
        </p:nvSpPr>
        <p:spPr>
          <a:xfrm>
            <a:off x="1202760" y="2011680"/>
            <a:ext cx="9781560" cy="4203720"/>
          </a:xfrm>
          <a:prstGeom prst="rect">
            <a:avLst/>
          </a:prstGeom>
          <a:noFill/>
          <a:ln>
            <a:noFill/>
          </a:ln>
        </p:spPr>
        <p:style>
          <a:lnRef idx="0"/>
          <a:fillRef idx="0"/>
          <a:effectRef idx="0"/>
          <a:fontRef idx="minor"/>
        </p:style>
      </p:sp>
      <p:pic>
        <p:nvPicPr>
          <p:cNvPr id="587" name="Picture 3" descr=""/>
          <p:cNvPicPr/>
          <p:nvPr/>
        </p:nvPicPr>
        <p:blipFill>
          <a:blip r:embed="rId1"/>
          <a:stretch/>
        </p:blipFill>
        <p:spPr>
          <a:xfrm>
            <a:off x="3036960" y="2817000"/>
            <a:ext cx="6113520" cy="339840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Bayes exercise </a:t>
            </a:r>
            <a:endParaRPr b="0" lang="en-US" sz="4000" spc="-1" strike="noStrike">
              <a:latin typeface="Arial"/>
            </a:endParaRPr>
          </a:p>
        </p:txBody>
      </p:sp>
      <p:sp>
        <p:nvSpPr>
          <p:cNvPr id="589"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 case study with Conditional probability | Kaggle</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www.kaggle.com/lakshya91/a-case-study-with-conditional-probability</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notebook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dataset </a:t>
            </a: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Explore kaggle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sp>
        <p:nvSpPr>
          <p:cNvPr id="591" name="CustomShape 2"/>
          <p:cNvSpPr/>
          <p:nvPr/>
        </p:nvSpPr>
        <p:spPr>
          <a:xfrm>
            <a:off x="1202760" y="2011680"/>
            <a:ext cx="9781560" cy="4203720"/>
          </a:xfrm>
          <a:prstGeom prst="rect">
            <a:avLst/>
          </a:prstGeom>
          <a:noFill/>
          <a:ln>
            <a:noFill/>
          </a:ln>
        </p:spPr>
        <p:style>
          <a:lnRef idx="0"/>
          <a:fillRef idx="0"/>
          <a:effectRef idx="0"/>
          <a:fontRef idx="minor"/>
        </p:style>
      </p:sp>
      <p:pic>
        <p:nvPicPr>
          <p:cNvPr id="592" name="Picture 3_3" descr=""/>
          <p:cNvPicPr/>
          <p:nvPr/>
        </p:nvPicPr>
        <p:blipFill>
          <a:blip r:embed="rId1"/>
          <a:stretch/>
        </p:blipFill>
        <p:spPr>
          <a:xfrm>
            <a:off x="599040" y="2820960"/>
            <a:ext cx="10046520" cy="29804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1202400" y="283680"/>
            <a:ext cx="9780480" cy="15055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is bias?</a:t>
            </a:r>
            <a:endParaRPr b="0" lang="en-US" sz="4000" spc="-1" strike="noStrike">
              <a:latin typeface="Arial"/>
            </a:endParaRPr>
          </a:p>
        </p:txBody>
      </p:sp>
      <p:sp>
        <p:nvSpPr>
          <p:cNvPr id="315" name="CustomShape 2"/>
          <p:cNvSpPr/>
          <p:nvPr/>
        </p:nvSpPr>
        <p:spPr>
          <a:xfrm>
            <a:off x="1202400" y="2011680"/>
            <a:ext cx="9780480" cy="4203000"/>
          </a:xfrm>
          <a:prstGeom prst="rect">
            <a:avLst/>
          </a:prstGeom>
          <a:noFill/>
          <a:ln>
            <a:noFill/>
          </a:ln>
        </p:spPr>
        <p:style>
          <a:lnRef idx="0"/>
          <a:fillRef idx="0"/>
          <a:effectRef idx="0"/>
          <a:fontRef idx="minor"/>
        </p:style>
      </p:sp>
      <p:pic>
        <p:nvPicPr>
          <p:cNvPr id="316" name="Picture 2_3" descr="Premium Vector | Cartoon robin hood holding a bow"/>
          <p:cNvPicPr/>
          <p:nvPr/>
        </p:nvPicPr>
        <p:blipFill>
          <a:blip r:embed="rId1"/>
          <a:stretch/>
        </p:blipFill>
        <p:spPr>
          <a:xfrm>
            <a:off x="4539600" y="2068200"/>
            <a:ext cx="3034800" cy="4146120"/>
          </a:xfrm>
          <a:prstGeom prst="rect">
            <a:avLst/>
          </a:prstGeom>
          <a:ln>
            <a:noFill/>
          </a:ln>
        </p:spPr>
      </p:pic>
      <p:sp>
        <p:nvSpPr>
          <p:cNvPr id="317" name="CustomShape 3"/>
          <p:cNvSpPr/>
          <p:nvPr/>
        </p:nvSpPr>
        <p:spPr>
          <a:xfrm>
            <a:off x="9249480" y="5847840"/>
            <a:ext cx="2224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variance?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1202760" y="284040"/>
            <a:ext cx="9781560" cy="1506240"/>
          </a:xfrm>
          <a:prstGeom prst="rect">
            <a:avLst/>
          </a:prstGeom>
          <a:noFill/>
          <a:ln>
            <a:noFill/>
          </a:ln>
        </p:spPr>
        <p:style>
          <a:lnRef idx="0"/>
          <a:fillRef idx="0"/>
          <a:effectRef idx="0"/>
          <a:fontRef idx="minor"/>
        </p:style>
      </p:sp>
      <p:sp>
        <p:nvSpPr>
          <p:cNvPr id="594" name="CustomShape 2"/>
          <p:cNvSpPr/>
          <p:nvPr/>
        </p:nvSpPr>
        <p:spPr>
          <a:xfrm>
            <a:off x="1202760" y="2011680"/>
            <a:ext cx="9781560" cy="4203720"/>
          </a:xfrm>
          <a:prstGeom prst="rect">
            <a:avLst/>
          </a:prstGeom>
          <a:noFill/>
          <a:ln>
            <a:noFill/>
          </a:ln>
        </p:spPr>
        <p:style>
          <a:lnRef idx="0"/>
          <a:fillRef idx="0"/>
          <a:effectRef idx="0"/>
          <a:fontRef idx="minor"/>
        </p:style>
      </p:sp>
      <p:pic>
        <p:nvPicPr>
          <p:cNvPr id="595" name="Picture 3_0" descr=""/>
          <p:cNvPicPr/>
          <p:nvPr/>
        </p:nvPicPr>
        <p:blipFill>
          <a:blip r:embed="rId1"/>
          <a:stretch/>
        </p:blipFill>
        <p:spPr>
          <a:xfrm>
            <a:off x="1202760" y="3067560"/>
            <a:ext cx="2664720" cy="330840"/>
          </a:xfrm>
          <a:prstGeom prst="rect">
            <a:avLst/>
          </a:prstGeom>
          <a:ln>
            <a:noFill/>
          </a:ln>
        </p:spPr>
      </p:pic>
      <p:pic>
        <p:nvPicPr>
          <p:cNvPr id="596" name="Picture 4_18" descr=""/>
          <p:cNvPicPr/>
          <p:nvPr/>
        </p:nvPicPr>
        <p:blipFill>
          <a:blip r:embed="rId2"/>
          <a:stretch/>
        </p:blipFill>
        <p:spPr>
          <a:xfrm>
            <a:off x="1202760" y="4123800"/>
            <a:ext cx="2102760" cy="330840"/>
          </a:xfrm>
          <a:prstGeom prst="rect">
            <a:avLst/>
          </a:prstGeom>
          <a:ln>
            <a:noFill/>
          </a:ln>
        </p:spPr>
      </p:pic>
      <p:pic>
        <p:nvPicPr>
          <p:cNvPr id="597" name="Picture 5_2" descr=""/>
          <p:cNvPicPr/>
          <p:nvPr/>
        </p:nvPicPr>
        <p:blipFill>
          <a:blip r:embed="rId3"/>
          <a:stretch/>
        </p:blipFill>
        <p:spPr>
          <a:xfrm>
            <a:off x="1202760" y="5119560"/>
            <a:ext cx="2569680" cy="321480"/>
          </a:xfrm>
          <a:prstGeom prst="rect">
            <a:avLst/>
          </a:prstGeom>
          <a:ln>
            <a:noFill/>
          </a:ln>
        </p:spPr>
      </p:pic>
      <p:pic>
        <p:nvPicPr>
          <p:cNvPr id="598" name="Picture 6_2" descr=""/>
          <p:cNvPicPr/>
          <p:nvPr/>
        </p:nvPicPr>
        <p:blipFill>
          <a:blip r:embed="rId4"/>
          <a:stretch/>
        </p:blipFill>
        <p:spPr>
          <a:xfrm>
            <a:off x="5843520" y="3104280"/>
            <a:ext cx="4446000" cy="349200"/>
          </a:xfrm>
          <a:prstGeom prst="rect">
            <a:avLst/>
          </a:prstGeom>
          <a:ln>
            <a:noFill/>
          </a:ln>
        </p:spPr>
      </p:pic>
      <p:pic>
        <p:nvPicPr>
          <p:cNvPr id="599" name="Picture 7_2" descr=""/>
          <p:cNvPicPr/>
          <p:nvPr/>
        </p:nvPicPr>
        <p:blipFill>
          <a:blip r:embed="rId5"/>
          <a:stretch/>
        </p:blipFill>
        <p:spPr>
          <a:xfrm>
            <a:off x="5843520" y="4049640"/>
            <a:ext cx="3198240" cy="292680"/>
          </a:xfrm>
          <a:prstGeom prst="rect">
            <a:avLst/>
          </a:prstGeom>
          <a:ln>
            <a:noFill/>
          </a:ln>
        </p:spPr>
      </p:pic>
      <p:pic>
        <p:nvPicPr>
          <p:cNvPr id="600" name="Picture 8_1" descr=""/>
          <p:cNvPicPr/>
          <p:nvPr/>
        </p:nvPicPr>
        <p:blipFill>
          <a:blip r:embed="rId6"/>
          <a:stretch/>
        </p:blipFill>
        <p:spPr>
          <a:xfrm>
            <a:off x="5794560" y="4938480"/>
            <a:ext cx="5008320" cy="34056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1202760" y="284040"/>
            <a:ext cx="9781560" cy="1506240"/>
          </a:xfrm>
          <a:prstGeom prst="rect">
            <a:avLst/>
          </a:prstGeom>
          <a:noFill/>
          <a:ln>
            <a:noFill/>
          </a:ln>
        </p:spPr>
        <p:style>
          <a:lnRef idx="0"/>
          <a:fillRef idx="0"/>
          <a:effectRef idx="0"/>
          <a:fontRef idx="minor"/>
        </p:style>
      </p:sp>
      <p:sp>
        <p:nvSpPr>
          <p:cNvPr id="602" name="CustomShape 2"/>
          <p:cNvSpPr/>
          <p:nvPr/>
        </p:nvSpPr>
        <p:spPr>
          <a:xfrm>
            <a:off x="1202760" y="2011680"/>
            <a:ext cx="9781560" cy="4203720"/>
          </a:xfrm>
          <a:prstGeom prst="rect">
            <a:avLst/>
          </a:prstGeom>
          <a:noFill/>
          <a:ln>
            <a:noFill/>
          </a:ln>
        </p:spPr>
        <p:style>
          <a:lnRef idx="0"/>
          <a:fillRef idx="0"/>
          <a:effectRef idx="0"/>
          <a:fontRef idx="minor"/>
        </p:style>
      </p:sp>
      <p:pic>
        <p:nvPicPr>
          <p:cNvPr id="603" name="Picture 3_4" descr=""/>
          <p:cNvPicPr/>
          <p:nvPr/>
        </p:nvPicPr>
        <p:blipFill>
          <a:blip r:embed="rId1"/>
          <a:stretch/>
        </p:blipFill>
        <p:spPr>
          <a:xfrm>
            <a:off x="1386360" y="2484000"/>
            <a:ext cx="5370480" cy="330840"/>
          </a:xfrm>
          <a:prstGeom prst="rect">
            <a:avLst/>
          </a:prstGeom>
          <a:ln>
            <a:noFill/>
          </a:ln>
        </p:spPr>
      </p:pic>
      <p:pic>
        <p:nvPicPr>
          <p:cNvPr id="604" name="Picture 4_20" descr=""/>
          <p:cNvPicPr/>
          <p:nvPr/>
        </p:nvPicPr>
        <p:blipFill>
          <a:blip r:embed="rId2"/>
          <a:stretch/>
        </p:blipFill>
        <p:spPr>
          <a:xfrm>
            <a:off x="1386360" y="3288240"/>
            <a:ext cx="5351400" cy="407160"/>
          </a:xfrm>
          <a:prstGeom prst="rect">
            <a:avLst/>
          </a:prstGeom>
          <a:ln>
            <a:noFill/>
          </a:ln>
        </p:spPr>
      </p:pic>
      <p:pic>
        <p:nvPicPr>
          <p:cNvPr id="605" name="Picture 5_4" descr=""/>
          <p:cNvPicPr/>
          <p:nvPr/>
        </p:nvPicPr>
        <p:blipFill>
          <a:blip r:embed="rId3"/>
          <a:stretch/>
        </p:blipFill>
        <p:spPr>
          <a:xfrm>
            <a:off x="1386360" y="4372200"/>
            <a:ext cx="3941280" cy="388080"/>
          </a:xfrm>
          <a:prstGeom prst="rect">
            <a:avLst/>
          </a:prstGeom>
          <a:ln>
            <a:noFill/>
          </a:ln>
        </p:spPr>
      </p:pic>
      <p:sp>
        <p:nvSpPr>
          <p:cNvPr id="606" name="CustomShape 3"/>
          <p:cNvSpPr/>
          <p:nvPr/>
        </p:nvSpPr>
        <p:spPr>
          <a:xfrm>
            <a:off x="5609880" y="5501160"/>
            <a:ext cx="574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4"/>
              </a:rPr>
              <a:t>https://review.udacity.com/#!/</a:t>
            </a:r>
            <a:r>
              <a:rPr b="0" lang="en-US" sz="1800" spc="-1" strike="noStrike" u="sng">
                <a:solidFill>
                  <a:srgbClr val="6eac1c"/>
                </a:solidFill>
                <a:uFillTx/>
                <a:latin typeface="Corbel"/>
                <a:ea typeface="DejaVu Sans"/>
                <a:hlinkClick r:id="rId5"/>
              </a:rPr>
              <a:t>rubrics/1214/view</a:t>
            </a:r>
            <a:r>
              <a:rPr b="0" lang="en-US" sz="1800" spc="-1" strike="noStrike">
                <a:solidFill>
                  <a:srgbClr val="ffffff"/>
                </a:solidFill>
                <a:latin typeface="Corbe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Alternative solution</a:t>
            </a:r>
            <a:endParaRPr b="0" lang="en-US" sz="4000" spc="-1" strike="noStrike">
              <a:latin typeface="Arial"/>
            </a:endParaRPr>
          </a:p>
        </p:txBody>
      </p:sp>
      <p:sp>
        <p:nvSpPr>
          <p:cNvPr id="608" name="CustomShape 2"/>
          <p:cNvSpPr/>
          <p:nvPr/>
        </p:nvSpPr>
        <p:spPr>
          <a:xfrm>
            <a:off x="1202760" y="2011680"/>
            <a:ext cx="9781560" cy="4203720"/>
          </a:xfrm>
          <a:prstGeom prst="rect">
            <a:avLst/>
          </a:prstGeom>
          <a:noFill/>
          <a:ln>
            <a:noFill/>
          </a:ln>
        </p:spPr>
        <p:style>
          <a:lnRef idx="0"/>
          <a:fillRef idx="0"/>
          <a:effectRef idx="0"/>
          <a:fontRef idx="minor"/>
        </p:style>
        <p:txBody>
          <a:bodyPr lIns="90000" rIns="90000" tIns="45000" bIns="45000">
            <a:noAutofit/>
          </a:bodyPr>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Notebooks for udacity execises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But before this, can our life be easier with NB?</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3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://medium.com/@</a:t>
            </a:r>
            <a:r>
              <a:rPr b="0" lang="en-US" sz="2200" spc="-1" strike="noStrike" u="sng">
                <a:solidFill>
                  <a:srgbClr val="6eac1c"/>
                </a:solidFill>
                <a:uFillTx/>
                <a:latin typeface="Corbel"/>
                <a:ea typeface="DejaVu Sans"/>
                <a:hlinkClick r:id="rId3"/>
              </a:rPr>
              <a:t>maxtingle/10-jupyter-notebook-extensions-making-my-lyfe-easier-f40139a334ce</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09"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Bomb on plane </a:t>
            </a:r>
            <a:endParaRPr b="0" lang="en-US" sz="4000" spc="-1" strike="noStrike">
              <a:latin typeface="Arial"/>
            </a:endParaRPr>
          </a:p>
        </p:txBody>
      </p:sp>
      <p:sp>
        <p:nvSpPr>
          <p:cNvPr id="610" name="CustomShape 2"/>
          <p:cNvSpPr/>
          <p:nvPr/>
        </p:nvSpPr>
        <p:spPr>
          <a:xfrm>
            <a:off x="1202760" y="2011680"/>
            <a:ext cx="9781560" cy="4203720"/>
          </a:xfrm>
          <a:prstGeom prst="rect">
            <a:avLst/>
          </a:prstGeom>
          <a:noFill/>
          <a:ln>
            <a:noFill/>
          </a:ln>
        </p:spPr>
        <p:style>
          <a:lnRef idx="0"/>
          <a:fillRef idx="0"/>
          <a:effectRef idx="0"/>
          <a:fontRef idx="minor"/>
        </p:style>
      </p:sp>
      <p:pic>
        <p:nvPicPr>
          <p:cNvPr id="611" name="Picture 2" descr="3d Cartoon Vampire Dracula Character Holding A Gunpowder Bomb 3d  Illustration Stock Photo - Download Image Now - iStock"/>
          <p:cNvPicPr/>
          <p:nvPr/>
        </p:nvPicPr>
        <p:blipFill>
          <a:blip r:embed="rId1"/>
          <a:stretch/>
        </p:blipFill>
        <p:spPr>
          <a:xfrm>
            <a:off x="3677040" y="2011680"/>
            <a:ext cx="4484160" cy="448416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2" name="CustomShape 1"/>
          <p:cNvSpPr/>
          <p:nvPr/>
        </p:nvSpPr>
        <p:spPr>
          <a:xfrm>
            <a:off x="1202760" y="284040"/>
            <a:ext cx="9781560" cy="1506240"/>
          </a:xfrm>
          <a:prstGeom prst="rect">
            <a:avLst/>
          </a:prstGeom>
          <a:noFill/>
          <a:ln>
            <a:noFill/>
          </a:ln>
        </p:spPr>
        <p:style>
          <a:lnRef idx="0"/>
          <a:fillRef idx="0"/>
          <a:effectRef idx="0"/>
          <a:fontRef idx="minor"/>
        </p:style>
      </p:sp>
      <p:sp>
        <p:nvSpPr>
          <p:cNvPr id="613" name="CustomShape 2"/>
          <p:cNvSpPr/>
          <p:nvPr/>
        </p:nvSpPr>
        <p:spPr>
          <a:xfrm>
            <a:off x="1202760" y="2011680"/>
            <a:ext cx="9781560" cy="4203720"/>
          </a:xfrm>
          <a:prstGeom prst="rect">
            <a:avLst/>
          </a:prstGeom>
          <a:noFill/>
          <a:ln>
            <a:noFill/>
          </a:ln>
        </p:spPr>
        <p:style>
          <a:lnRef idx="0"/>
          <a:fillRef idx="0"/>
          <a:effectRef idx="0"/>
          <a:fontRef idx="minor"/>
        </p:style>
      </p:sp>
      <p:pic>
        <p:nvPicPr>
          <p:cNvPr id="614" name="Picture 3" descr=""/>
          <p:cNvPicPr/>
          <p:nvPr/>
        </p:nvPicPr>
        <p:blipFill>
          <a:blip r:embed="rId1"/>
          <a:stretch/>
        </p:blipFill>
        <p:spPr>
          <a:xfrm>
            <a:off x="1363680" y="943200"/>
            <a:ext cx="9585720" cy="506304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5" name="CustomShape 1"/>
          <p:cNvSpPr/>
          <p:nvPr/>
        </p:nvSpPr>
        <p:spPr>
          <a:xfrm>
            <a:off x="1202760" y="284040"/>
            <a:ext cx="9781560" cy="15062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Importance of distribution  or conditional probability</a:t>
            </a:r>
            <a:endParaRPr b="0" lang="en-US" sz="4000" spc="-1" strike="noStrike">
              <a:latin typeface="Arial"/>
            </a:endParaRPr>
          </a:p>
        </p:txBody>
      </p:sp>
      <p:sp>
        <p:nvSpPr>
          <p:cNvPr id="616" name="CustomShape 2"/>
          <p:cNvSpPr/>
          <p:nvPr/>
        </p:nvSpPr>
        <p:spPr>
          <a:xfrm>
            <a:off x="1202760" y="2011680"/>
            <a:ext cx="9781560" cy="4203720"/>
          </a:xfrm>
          <a:prstGeom prst="rect">
            <a:avLst/>
          </a:prstGeom>
          <a:noFill/>
          <a:ln>
            <a:noFill/>
          </a:ln>
        </p:spPr>
        <p:style>
          <a:lnRef idx="0"/>
          <a:fillRef idx="0"/>
          <a:effectRef idx="0"/>
          <a:fontRef idx="minor"/>
        </p:style>
      </p:sp>
      <p:pic>
        <p:nvPicPr>
          <p:cNvPr id="617" name="Picture 3" descr=""/>
          <p:cNvPicPr/>
          <p:nvPr/>
        </p:nvPicPr>
        <p:blipFill>
          <a:blip r:embed="rId1"/>
          <a:stretch/>
        </p:blipFill>
        <p:spPr>
          <a:xfrm>
            <a:off x="2747520" y="2224080"/>
            <a:ext cx="6694560" cy="240768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TextShape 1"/>
          <p:cNvSpPr txBox="1"/>
          <p:nvPr/>
        </p:nvSpPr>
        <p:spPr>
          <a:xfrm>
            <a:off x="1097280" y="2926080"/>
            <a:ext cx="3632760" cy="346320"/>
          </a:xfrm>
          <a:prstGeom prst="rect">
            <a:avLst/>
          </a:prstGeom>
          <a:noFill/>
          <a:ln>
            <a:noFill/>
          </a:ln>
        </p:spPr>
        <p:txBody>
          <a:bodyPr lIns="90000" rIns="90000" tIns="45000" bIns="45000">
            <a:noAutofit/>
          </a:bodyPr>
          <a:p>
            <a:r>
              <a:rPr b="0" lang="en-US" sz="1800" spc="-1" strike="noStrike">
                <a:latin typeface="Arial"/>
                <a:hlinkClick r:id="rId1"/>
              </a:rPr>
              <a:t>https://www.bayesrulesbook.com/</a:t>
            </a:r>
            <a:r>
              <a:rPr b="0" lang="en-US" sz="1800" spc="-1" strike="noStrike">
                <a:latin typeface="Arial"/>
              </a:rPr>
              <a:t> </a:t>
            </a:r>
            <a:endParaRPr b="0" lang="en-US" sz="1800" spc="-1" strike="noStrike">
              <a:latin typeface="Arial"/>
            </a:endParaRPr>
          </a:p>
        </p:txBody>
      </p:sp>
      <p:pic>
        <p:nvPicPr>
          <p:cNvPr id="619" name="" descr=""/>
          <p:cNvPicPr/>
          <p:nvPr/>
        </p:nvPicPr>
        <p:blipFill>
          <a:blip r:embed="rId2"/>
          <a:stretch/>
        </p:blipFill>
        <p:spPr>
          <a:xfrm>
            <a:off x="6858000" y="2103120"/>
            <a:ext cx="5047920" cy="3977280"/>
          </a:xfrm>
          <a:prstGeom prst="rect">
            <a:avLst/>
          </a:prstGeom>
          <a:ln>
            <a:noFill/>
          </a:ln>
        </p:spPr>
      </p:pic>
      <p:sp>
        <p:nvSpPr>
          <p:cNvPr id="620" name="TextShape 2"/>
          <p:cNvSpPr txBox="1"/>
          <p:nvPr/>
        </p:nvSpPr>
        <p:spPr>
          <a:xfrm>
            <a:off x="609480" y="273600"/>
            <a:ext cx="10972440" cy="1144800"/>
          </a:xfrm>
          <a:prstGeom prst="rect">
            <a:avLst/>
          </a:prstGeom>
          <a:noFill/>
          <a:ln>
            <a:noFill/>
          </a:ln>
        </p:spPr>
        <p:txBody>
          <a:bodyPr lIns="0" rIns="0" tIns="0" bIns="0" anchor="ctr">
            <a:noAutofit/>
          </a:bodyPr>
          <a:p>
            <a:pPr algn="ct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1202760" y="284040"/>
            <a:ext cx="9781560" cy="1506240"/>
          </a:xfrm>
          <a:prstGeom prst="rect">
            <a:avLst/>
          </a:prstGeom>
          <a:noFill/>
          <a:ln>
            <a:noFill/>
          </a:ln>
        </p:spPr>
        <p:style>
          <a:lnRef idx="0"/>
          <a:fillRef idx="0"/>
          <a:effectRef idx="0"/>
          <a:fontRef idx="minor"/>
        </p:style>
      </p:sp>
      <p:sp>
        <p:nvSpPr>
          <p:cNvPr id="622" name="CustomShape 2"/>
          <p:cNvSpPr/>
          <p:nvPr/>
        </p:nvSpPr>
        <p:spPr>
          <a:xfrm>
            <a:off x="1202760" y="2011680"/>
            <a:ext cx="9781560" cy="4203720"/>
          </a:xfrm>
          <a:prstGeom prst="rect">
            <a:avLst/>
          </a:prstGeom>
          <a:noFill/>
          <a:ln>
            <a:noFill/>
          </a:ln>
        </p:spPr>
        <p:style>
          <a:lnRef idx="0"/>
          <a:fillRef idx="0"/>
          <a:effectRef idx="0"/>
          <a:fontRef idx="minor"/>
        </p:style>
      </p:sp>
      <p:pic>
        <p:nvPicPr>
          <p:cNvPr id="623" name="Picture 3" descr=""/>
          <p:cNvPicPr/>
          <p:nvPr/>
        </p:nvPicPr>
        <p:blipFill>
          <a:blip r:embed="rId1"/>
          <a:stretch/>
        </p:blipFill>
        <p:spPr>
          <a:xfrm>
            <a:off x="1202760" y="910080"/>
            <a:ext cx="9781560" cy="58363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1202760" y="284040"/>
            <a:ext cx="9781560" cy="1506240"/>
          </a:xfrm>
          <a:prstGeom prst="rect">
            <a:avLst/>
          </a:prstGeom>
          <a:noFill/>
          <a:ln>
            <a:noFill/>
          </a:ln>
        </p:spPr>
        <p:style>
          <a:lnRef idx="0"/>
          <a:fillRef idx="0"/>
          <a:effectRef idx="0"/>
          <a:fontRef idx="minor"/>
        </p:style>
      </p:sp>
      <p:sp>
        <p:nvSpPr>
          <p:cNvPr id="625" name="CustomShape 2"/>
          <p:cNvSpPr/>
          <p:nvPr/>
        </p:nvSpPr>
        <p:spPr>
          <a:xfrm>
            <a:off x="1202760" y="2011680"/>
            <a:ext cx="9781560" cy="4203720"/>
          </a:xfrm>
          <a:prstGeom prst="rect">
            <a:avLst/>
          </a:prstGeom>
          <a:noFill/>
          <a:ln>
            <a:noFill/>
          </a:ln>
        </p:spPr>
        <p:style>
          <a:lnRef idx="0"/>
          <a:fillRef idx="0"/>
          <a:effectRef idx="0"/>
          <a:fontRef idx="minor"/>
        </p:style>
      </p:sp>
      <p:pic>
        <p:nvPicPr>
          <p:cNvPr id="626" name="Picture 3" descr=""/>
          <p:cNvPicPr/>
          <p:nvPr/>
        </p:nvPicPr>
        <p:blipFill>
          <a:blip r:embed="rId1"/>
          <a:stretch/>
        </p:blipFill>
        <p:spPr>
          <a:xfrm>
            <a:off x="1202760" y="2011680"/>
            <a:ext cx="8654760" cy="457668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202760" y="284040"/>
            <a:ext cx="9781560" cy="1506240"/>
          </a:xfrm>
          <a:prstGeom prst="rect">
            <a:avLst/>
          </a:prstGeom>
          <a:noFill/>
          <a:ln>
            <a:noFill/>
          </a:ln>
        </p:spPr>
        <p:style>
          <a:lnRef idx="0"/>
          <a:fillRef idx="0"/>
          <a:effectRef idx="0"/>
          <a:fontRef idx="minor"/>
        </p:style>
      </p:sp>
      <p:sp>
        <p:nvSpPr>
          <p:cNvPr id="628" name="CustomShape 2"/>
          <p:cNvSpPr/>
          <p:nvPr/>
        </p:nvSpPr>
        <p:spPr>
          <a:xfrm>
            <a:off x="1202760" y="2011680"/>
            <a:ext cx="9781560" cy="4203720"/>
          </a:xfrm>
          <a:prstGeom prst="rect">
            <a:avLst/>
          </a:prstGeom>
          <a:noFill/>
          <a:ln>
            <a:noFill/>
          </a:ln>
        </p:spPr>
        <p:style>
          <a:lnRef idx="0"/>
          <a:fillRef idx="0"/>
          <a:effectRef idx="0"/>
          <a:fontRef idx="minor"/>
        </p:style>
      </p:sp>
      <p:pic>
        <p:nvPicPr>
          <p:cNvPr id="629" name="Picture 3" descr=""/>
          <p:cNvPicPr/>
          <p:nvPr/>
        </p:nvPicPr>
        <p:blipFill>
          <a:blip r:embed="rId1"/>
          <a:stretch/>
        </p:blipFill>
        <p:spPr>
          <a:xfrm>
            <a:off x="477000" y="2011680"/>
            <a:ext cx="10507320" cy="47682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8914</TotalTime>
  <Application>LibreOffice/6.4.7.2$Linux_X86_64 LibreOffice_project/40$Build-2</Application>
  <Words>1524</Words>
  <Paragraphs>286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2021-02-25T12:41:46Z</dcterms:created>
  <dc:creator>santarabantoosoo</dc:creator>
  <dc:description/>
  <dc:language>en-US</dc:language>
  <cp:lastModifiedBy/>
  <dcterms:modified xsi:type="dcterms:W3CDTF">2022-04-13T11:57:49Z</dcterms:modified>
  <cp:revision>257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106</vt:i4>
  </property>
</Properties>
</file>